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27"/>
  </p:notesMasterIdLst>
  <p:sldIdLst>
    <p:sldId id="286" r:id="rId2"/>
    <p:sldId id="284" r:id="rId3"/>
    <p:sldId id="256" r:id="rId4"/>
    <p:sldId id="292" r:id="rId5"/>
    <p:sldId id="303" r:id="rId6"/>
    <p:sldId id="304" r:id="rId7"/>
    <p:sldId id="306" r:id="rId8"/>
    <p:sldId id="324" r:id="rId9"/>
    <p:sldId id="327" r:id="rId10"/>
    <p:sldId id="328" r:id="rId11"/>
    <p:sldId id="318" r:id="rId12"/>
    <p:sldId id="325" r:id="rId13"/>
    <p:sldId id="326" r:id="rId14"/>
    <p:sldId id="319" r:id="rId15"/>
    <p:sldId id="329" r:id="rId16"/>
    <p:sldId id="330" r:id="rId17"/>
    <p:sldId id="331" r:id="rId18"/>
    <p:sldId id="321" r:id="rId19"/>
    <p:sldId id="333" r:id="rId20"/>
    <p:sldId id="332" r:id="rId21"/>
    <p:sldId id="334" r:id="rId22"/>
    <p:sldId id="322" r:id="rId23"/>
    <p:sldId id="293" r:id="rId24"/>
    <p:sldId id="294" r:id="rId25"/>
    <p:sldId id="285"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inimized">
    <p:restoredLeft sz="15620"/>
    <p:restoredTop sz="68766" autoAdjust="0"/>
  </p:normalViewPr>
  <p:slideViewPr>
    <p:cSldViewPr>
      <p:cViewPr varScale="1">
        <p:scale>
          <a:sx n="16" d="100"/>
          <a:sy n="16" d="100"/>
        </p:scale>
        <p:origin x="-2704" y="-64"/>
      </p:cViewPr>
      <p:guideLst>
        <p:guide orient="horz" pos="2160"/>
        <p:guide pos="2880"/>
      </p:guideLst>
    </p:cSldViewPr>
  </p:slideViewPr>
  <p:notesTextViewPr>
    <p:cViewPr>
      <p:scale>
        <a:sx n="1" d="1"/>
        <a:sy n="1" d="1"/>
      </p:scale>
      <p:origin x="0" y="0"/>
    </p:cViewPr>
  </p:notesTextViewPr>
  <p:sorterViewPr>
    <p:cViewPr>
      <p:scale>
        <a:sx n="100" d="100"/>
        <a:sy n="100" d="100"/>
      </p:scale>
      <p:origin x="0" y="466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F5BFE73-0FA6-495C-82B3-C3E7FD76E1DB}" type="datetimeFigureOut">
              <a:rPr lang="en-US" smtClean="0"/>
              <a:t>1/15/2017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1F1FBC0-CF35-4085-B8FE-571EA1201402}" type="slidenum">
              <a:rPr lang="en-US" smtClean="0"/>
              <a:t>‹#›</a:t>
            </a:fld>
            <a:endParaRPr lang="en-US"/>
          </a:p>
        </p:txBody>
      </p:sp>
    </p:spTree>
    <p:extLst>
      <p:ext uri="{BB962C8B-B14F-4D97-AF65-F5344CB8AC3E}">
        <p14:creationId xmlns:p14="http://schemas.microsoft.com/office/powerpoint/2010/main" val="2900700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t>Installation</a:t>
            </a:r>
          </a:p>
          <a:p>
            <a:pPr marL="171450" indent="-171450">
              <a:buFont typeface="Arial" panose="020B0604020202020204" pitchFamily="34" charset="0"/>
              <a:buChar char="•"/>
            </a:pPr>
            <a:r>
              <a:rPr lang="en-US" sz="1200" dirty="0" smtClean="0"/>
              <a:t>Writing necessary data in the appropriate locations on a computer’s hard drive, for running a software program,</a:t>
            </a:r>
            <a:r>
              <a:rPr lang="en-US" sz="1200" baseline="0" dirty="0" smtClean="0"/>
              <a:t> </a:t>
            </a:r>
            <a:r>
              <a:rPr lang="en-US" sz="1200" dirty="0" smtClean="0"/>
              <a:t>e.g. Installing operating system, Installing application programs</a:t>
            </a:r>
          </a:p>
          <a:p>
            <a:pPr marL="171450" indent="-171450">
              <a:buFont typeface="Arial" panose="020B0604020202020204" pitchFamily="34" charset="0"/>
              <a:buChar char="•"/>
            </a:pPr>
            <a:r>
              <a:rPr lang="en-US" sz="1200" dirty="0" smtClean="0"/>
              <a:t>System administration challenge: Streamline process across thousands of computers in the organization</a:t>
            </a:r>
          </a:p>
          <a:p>
            <a:pPr marL="171450" indent="-171450">
              <a:buFont typeface="Arial" panose="020B0604020202020204" pitchFamily="34" charset="0"/>
              <a:buChar char="•"/>
            </a:pPr>
            <a:r>
              <a:rPr lang="en-US" sz="1200" dirty="0" smtClean="0"/>
              <a:t>Consumers often believe: When in doubt, install</a:t>
            </a:r>
          </a:p>
          <a:p>
            <a:pPr marL="171450" indent="-171450">
              <a:buFont typeface="Arial" panose="020B0604020202020204" pitchFamily="34" charset="0"/>
              <a:buChar char="•"/>
            </a:pPr>
            <a:r>
              <a:rPr lang="en-US" sz="1200" dirty="0" smtClean="0"/>
              <a:t>Professional system administrators believe: When in doubt, do not install</a:t>
            </a:r>
          </a:p>
          <a:p>
            <a:endParaRPr lang="en-US" sz="1200" dirty="0" smtClean="0"/>
          </a:p>
          <a:p>
            <a:r>
              <a:rPr lang="en-US" sz="1200" b="1" dirty="0" smtClean="0"/>
              <a:t>Configuration</a:t>
            </a:r>
          </a:p>
          <a:p>
            <a:pPr marL="171450" indent="-171450">
              <a:buFont typeface="Arial" panose="020B0604020202020204" pitchFamily="34" charset="0"/>
              <a:buChar char="•"/>
            </a:pPr>
            <a:r>
              <a:rPr lang="en-US" sz="1200" dirty="0" smtClean="0"/>
              <a:t>Selecting one among many possible combinations of features of a system</a:t>
            </a:r>
          </a:p>
          <a:p>
            <a:pPr marL="171450" indent="-171450">
              <a:buFont typeface="Arial" panose="020B0604020202020204" pitchFamily="34" charset="0"/>
              <a:buChar char="•"/>
            </a:pPr>
            <a:r>
              <a:rPr lang="en-US" sz="1200" dirty="0" smtClean="0"/>
              <a:t>Has information security implications: Vulnerabilities can arise due to interactions among components,</a:t>
            </a:r>
            <a:r>
              <a:rPr lang="en-US" sz="1200" baseline="0" dirty="0" smtClean="0"/>
              <a:t> which s</a:t>
            </a:r>
            <a:r>
              <a:rPr lang="en-US" sz="1200" dirty="0" smtClean="0"/>
              <a:t>ystem administrators must comprehend </a:t>
            </a:r>
          </a:p>
          <a:p>
            <a:pPr marL="171450" indent="-171450">
              <a:buFont typeface="Arial" panose="020B0604020202020204" pitchFamily="34" charset="0"/>
              <a:buChar char="•"/>
            </a:pPr>
            <a:r>
              <a:rPr lang="en-US" sz="1200" dirty="0" smtClean="0"/>
              <a:t>Challenge: Many software components desired by end users are not maintained by their creators; resulting information security hazards must be controlled</a:t>
            </a:r>
          </a:p>
          <a:p>
            <a:endParaRPr lang="en-US" sz="1200" dirty="0" smtClean="0"/>
          </a:p>
          <a:p>
            <a:r>
              <a:rPr lang="en-US" sz="1200" b="1" dirty="0" smtClean="0"/>
              <a:t>Access control</a:t>
            </a:r>
          </a:p>
          <a:p>
            <a:pPr marL="171450" indent="-171450">
              <a:buFont typeface="Arial" panose="020B0604020202020204" pitchFamily="34" charset="0"/>
              <a:buChar char="•"/>
            </a:pPr>
            <a:r>
              <a:rPr lang="en-US" sz="1200" dirty="0" smtClean="0"/>
              <a:t>Limiting access to information system resources only to authorized users, programs, processes, or other systems</a:t>
            </a:r>
            <a:r>
              <a:rPr lang="en-US" sz="1200" baseline="0" dirty="0" smtClean="0"/>
              <a:t> and </a:t>
            </a:r>
            <a:r>
              <a:rPr lang="en-US" sz="1200" dirty="0" smtClean="0"/>
              <a:t>establishing what authorized users can do on a system</a:t>
            </a:r>
          </a:p>
          <a:p>
            <a:pPr marL="171450" indent="-171450">
              <a:buFont typeface="Arial" panose="020B0604020202020204" pitchFamily="34" charset="0"/>
              <a:buChar char="•"/>
            </a:pPr>
            <a:r>
              <a:rPr lang="en-US" sz="1200" dirty="0" smtClean="0"/>
              <a:t>Typically refers to: Files or directories a user can read, modify or delete</a:t>
            </a:r>
          </a:p>
          <a:p>
            <a:pPr marL="171450" indent="-171450">
              <a:buFont typeface="Arial" panose="020B0604020202020204" pitchFamily="34" charset="0"/>
              <a:buChar char="•"/>
            </a:pPr>
            <a:r>
              <a:rPr lang="en-US" sz="1200" dirty="0" smtClean="0"/>
              <a:t>Can also include:</a:t>
            </a:r>
            <a:r>
              <a:rPr lang="en-US" sz="1200" baseline="0" dirty="0" smtClean="0"/>
              <a:t> </a:t>
            </a:r>
            <a:r>
              <a:rPr lang="en-US" sz="1200" dirty="0" smtClean="0"/>
              <a:t>Limiting access to network ports, Application level: Limiting rows and/or columns a user can see in a database</a:t>
            </a:r>
            <a:r>
              <a:rPr lang="en-US" sz="1200" baseline="0" dirty="0" smtClean="0"/>
              <a:t> or a</a:t>
            </a:r>
            <a:r>
              <a:rPr lang="en-US" sz="1200" dirty="0" smtClean="0"/>
              <a:t>vailable screens in a business application.</a:t>
            </a:r>
          </a:p>
          <a:p>
            <a:endParaRPr lang="en-US" sz="1200" dirty="0" smtClean="0"/>
          </a:p>
          <a:p>
            <a:r>
              <a:rPr lang="en-US" sz="1200" b="1" dirty="0" smtClean="0"/>
              <a:t>User management</a:t>
            </a:r>
          </a:p>
          <a:p>
            <a:pPr marL="171450" indent="-171450">
              <a:buFont typeface="Arial" panose="020B0604020202020204" pitchFamily="34" charset="0"/>
              <a:buChar char="•"/>
            </a:pPr>
            <a:r>
              <a:rPr lang="en-US" sz="1200" dirty="0" smtClean="0"/>
              <a:t>Defining the rights of organizational members to information in the organization</a:t>
            </a:r>
            <a:r>
              <a:rPr lang="en-US" sz="1200" baseline="0" dirty="0" smtClean="0"/>
              <a:t> (k</a:t>
            </a:r>
            <a:r>
              <a:rPr lang="en-US" sz="1200" dirty="0" smtClean="0"/>
              <a:t>ey component of access control)</a:t>
            </a:r>
          </a:p>
          <a:p>
            <a:pPr marL="171450" indent="-171450">
              <a:buFont typeface="Arial" panose="020B0604020202020204" pitchFamily="34" charset="0"/>
              <a:buChar char="•"/>
            </a:pPr>
            <a:r>
              <a:rPr lang="en-US" sz="1200" dirty="0" smtClean="0"/>
              <a:t>Creating and removing user accounts</a:t>
            </a:r>
          </a:p>
          <a:p>
            <a:pPr marL="171450" indent="-171450">
              <a:buFont typeface="Arial" panose="020B0604020202020204" pitchFamily="34" charset="0"/>
              <a:buChar char="•"/>
            </a:pPr>
            <a:r>
              <a:rPr lang="en-US" sz="1200" dirty="0" smtClean="0"/>
              <a:t>Updating permissions when users change roles</a:t>
            </a:r>
          </a:p>
          <a:p>
            <a:pPr marL="1714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t>Challenge: Managing large numbers of users--users with similar privileges </a:t>
            </a:r>
            <a:r>
              <a:rPr lang="en-US" sz="1200" baseline="0" dirty="0" smtClean="0"/>
              <a:t>c</a:t>
            </a:r>
            <a:r>
              <a:rPr lang="en-US" sz="1200" dirty="0" smtClean="0"/>
              <a:t>ommonly organized into groups with one permissions profile, e.g., all faculty members in the Computer Science department granted access to mailing list for email discussions.   </a:t>
            </a:r>
          </a:p>
          <a:p>
            <a:endParaRPr lang="en-US" sz="1200" dirty="0" smtClean="0"/>
          </a:p>
          <a:p>
            <a:r>
              <a:rPr lang="en-US" sz="1200" b="1" dirty="0" smtClean="0"/>
              <a:t>Monitoring</a:t>
            </a:r>
          </a:p>
          <a:p>
            <a:pPr marL="171450" indent="-171450">
              <a:buFont typeface="Arial" panose="020B0604020202020204" pitchFamily="34" charset="0"/>
              <a:buChar char="•"/>
            </a:pPr>
            <a:r>
              <a:rPr lang="en-US" sz="1200" dirty="0" smtClean="0"/>
              <a:t>Listening and and/or recording the activities of a system to maintain performance and security</a:t>
            </a:r>
          </a:p>
          <a:p>
            <a:pPr marL="171450" indent="-171450">
              <a:buFont typeface="Arial" panose="020B0604020202020204" pitchFamily="34" charset="0"/>
              <a:buChar char="•"/>
            </a:pPr>
            <a:r>
              <a:rPr lang="en-US" sz="1200" dirty="0" smtClean="0"/>
              <a:t>Required continuously after installation and configuration</a:t>
            </a:r>
            <a:r>
              <a:rPr lang="en-US" sz="1200" baseline="0" dirty="0" smtClean="0"/>
              <a:t> t</a:t>
            </a:r>
            <a:r>
              <a:rPr lang="en-US" sz="1200" dirty="0" smtClean="0"/>
              <a:t>o ensure desired performance and security</a:t>
            </a:r>
          </a:p>
          <a:p>
            <a:pPr marL="171450" indent="-171450">
              <a:buFont typeface="Arial" panose="020B0604020202020204" pitchFamily="34" charset="0"/>
              <a:buChar char="•"/>
            </a:pPr>
            <a:r>
              <a:rPr lang="en-US" sz="1200" dirty="0" smtClean="0"/>
              <a:t>Two kinds:  </a:t>
            </a:r>
          </a:p>
          <a:p>
            <a:pPr marL="628650" lvl="1" indent="-171450">
              <a:buFont typeface="Arial" panose="020B0604020202020204" pitchFamily="34" charset="0"/>
              <a:buChar char="•"/>
            </a:pPr>
            <a:r>
              <a:rPr lang="en-US" sz="1200" dirty="0" smtClean="0"/>
              <a:t>Reactive monitoring (detecting and analyzing failures after they have occurred, incl. Problem notifications, Analyzing logs after failure,</a:t>
            </a:r>
            <a:r>
              <a:rPr lang="en-US" sz="1200" baseline="0" dirty="0" smtClean="0"/>
              <a:t> </a:t>
            </a:r>
            <a:r>
              <a:rPr lang="en-US" sz="1200" dirty="0" smtClean="0"/>
              <a:t>Identify modus-operandi, Identify affected systems)</a:t>
            </a:r>
          </a:p>
          <a:p>
            <a:pPr marL="628650" lvl="1" indent="-171450">
              <a:buFont typeface="Arial" panose="020B0604020202020204" pitchFamily="34" charset="0"/>
              <a:buChar char="•"/>
            </a:pPr>
            <a:r>
              <a:rPr lang="en-US" sz="1200" dirty="0" smtClean="0"/>
              <a:t>Proactive testing</a:t>
            </a:r>
          </a:p>
          <a:p>
            <a:endParaRPr lang="en-US" sz="1200" dirty="0" smtClean="0"/>
          </a:p>
          <a:p>
            <a:r>
              <a:rPr lang="en-US" sz="1200" b="1" dirty="0" smtClean="0"/>
              <a:t>Proactive testing</a:t>
            </a:r>
          </a:p>
          <a:p>
            <a:pPr marL="171450" indent="-171450">
              <a:buFont typeface="Arial" panose="020B0604020202020204" pitchFamily="34" charset="0"/>
              <a:buChar char="•"/>
            </a:pPr>
            <a:r>
              <a:rPr lang="en-US" sz="1200" dirty="0" smtClean="0"/>
              <a:t>Testing a system for specific issues before they occur</a:t>
            </a:r>
          </a:p>
          <a:p>
            <a:pPr marL="171450" indent="-171450">
              <a:buFont typeface="Arial" panose="020B0604020202020204" pitchFamily="34" charset="0"/>
              <a:buChar char="•"/>
            </a:pPr>
            <a:r>
              <a:rPr lang="en-US" sz="1200" dirty="0" smtClean="0"/>
              <a:t>Vulnerability scanners:  Access systems and look for potential vulnerabilities,</a:t>
            </a:r>
            <a:r>
              <a:rPr lang="en-US" sz="1200" baseline="0" dirty="0" smtClean="0"/>
              <a:t> p</a:t>
            </a:r>
            <a:r>
              <a:rPr lang="en-US" sz="1200" dirty="0" smtClean="0"/>
              <a:t>rioritize and resolve identified vulnerabilities, conduct penetration testing (usually carried out by a professional security firm, who actively exploit vulnerabilities found &amp; assess the level of access that is gained)</a:t>
            </a:r>
          </a:p>
          <a:p>
            <a:pPr marL="171450" indent="-171450">
              <a:buFont typeface="Arial" panose="020B0604020202020204" pitchFamily="34" charset="0"/>
              <a:buChar char="•"/>
            </a:pPr>
            <a:r>
              <a:rPr lang="en-US" sz="1200" dirty="0" smtClean="0"/>
              <a:t>Recent developments:  </a:t>
            </a:r>
            <a:r>
              <a:rPr lang="en-US" sz="1200" b="0" i="0" kern="1200" dirty="0" smtClean="0">
                <a:solidFill>
                  <a:schemeClr val="tx1"/>
                </a:solidFill>
                <a:effectLst/>
                <a:latin typeface="+mn-lt"/>
                <a:ea typeface="+mn-ea"/>
                <a:cs typeface="+mn-cs"/>
              </a:rPr>
              <a:t>Chaos Monkey is a service which identifies groups of systems and randomly terminates one of the systems in a group. The service operates at a controlled time (does not run on weekends and holidays) and interval (only operates during business hours). Only runs in business hours with the intent that engineers will be alert and able to respond.  See https://github.com/Netflix/SimianArmy/wiki/Chaos-Monkey.  Implemented by Netflix.</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r>
              <a:rPr lang="en-US" sz="1200" b="1" dirty="0" smtClean="0"/>
              <a:t>Updates</a:t>
            </a:r>
          </a:p>
          <a:p>
            <a:pPr marL="171450" indent="-171450">
              <a:buFont typeface="Arial" panose="020B0604020202020204" pitchFamily="34" charset="0"/>
              <a:buChar char="•"/>
            </a:pPr>
            <a:r>
              <a:rPr lang="en-US" sz="1200" dirty="0" smtClean="0"/>
              <a:t>Replacing defective software components with components in which the identified defects have been removed </a:t>
            </a:r>
          </a:p>
          <a:p>
            <a:pPr marL="171450" indent="-171450">
              <a:buFont typeface="Arial" panose="020B0604020202020204" pitchFamily="34" charset="0"/>
              <a:buChar char="•"/>
            </a:pPr>
            <a:r>
              <a:rPr lang="en-US" sz="1200" dirty="0" smtClean="0"/>
              <a:t>Remove vulnerabilities detected during ongoing use and monitoring of software</a:t>
            </a:r>
          </a:p>
          <a:p>
            <a:pPr marL="171450" indent="-171450">
              <a:buFont typeface="Arial" panose="020B0604020202020204" pitchFamily="34" charset="0"/>
              <a:buChar char="•"/>
            </a:pPr>
            <a:r>
              <a:rPr lang="en-US" sz="1200" b="1" dirty="0" smtClean="0"/>
              <a:t>Operating system updates</a:t>
            </a:r>
            <a:r>
              <a:rPr lang="en-US" sz="1200" dirty="0" smtClean="0"/>
              <a:t>:  Fix issues with the low-level components of the system software,</a:t>
            </a:r>
            <a:r>
              <a:rPr lang="en-US" sz="1200" baseline="0" dirty="0" smtClean="0"/>
              <a:t> d</a:t>
            </a:r>
            <a:r>
              <a:rPr lang="en-US" sz="1200" dirty="0" smtClean="0"/>
              <a:t>eveloped and released by the operating system vendor;</a:t>
            </a:r>
            <a:r>
              <a:rPr lang="en-US" sz="1200" baseline="0" dirty="0" smtClean="0"/>
              <a:t> a</a:t>
            </a:r>
            <a:r>
              <a:rPr lang="en-US" sz="1200" dirty="0" smtClean="0"/>
              <a:t>ll modern operating systems can automatically check for and install required security updates without system administrator intervention</a:t>
            </a:r>
          </a:p>
          <a:p>
            <a:pPr marL="171450" indent="-171450">
              <a:buFont typeface="Arial" panose="020B0604020202020204" pitchFamily="34" charset="0"/>
              <a:buChar char="•"/>
            </a:pPr>
            <a:r>
              <a:rPr lang="en-US" sz="1200" b="1" dirty="0" smtClean="0"/>
              <a:t>Application updates</a:t>
            </a:r>
            <a:r>
              <a:rPr lang="en-US" sz="1200" dirty="0" smtClean="0"/>
              <a:t>:  Fix problems in individual applications; Typically involve more effort</a:t>
            </a:r>
            <a:r>
              <a:rPr lang="en-US" sz="1200" baseline="0" dirty="0" smtClean="0"/>
              <a:t> to e</a:t>
            </a:r>
            <a:r>
              <a:rPr lang="en-US" sz="1200" dirty="0" smtClean="0"/>
              <a:t>nsure functioning of plug-ins from other vendors;</a:t>
            </a:r>
            <a:r>
              <a:rPr lang="en-US" sz="1200" baseline="0" dirty="0" smtClean="0"/>
              <a:t> </a:t>
            </a:r>
            <a:r>
              <a:rPr lang="en-US" sz="1200" dirty="0" smtClean="0"/>
              <a:t>Many customizations not well documented or tested; Manual updates often necessary to deploy application updates</a:t>
            </a:r>
          </a:p>
          <a:p>
            <a:pPr marL="171450" indent="-171450">
              <a:buFont typeface="Arial" panose="020B0604020202020204" pitchFamily="34" charset="0"/>
              <a:buChar char="•"/>
            </a:pPr>
            <a:r>
              <a:rPr lang="en-US" sz="1200" dirty="0" smtClean="0"/>
              <a:t>Typical update procedure:  Install update on a development server; Test all applications on the development system; If successful, deploy update to production systems</a:t>
            </a:r>
          </a:p>
          <a:p>
            <a:pPr marL="0" indent="0">
              <a:buFont typeface="Arial" panose="020B0604020202020204" pitchFamily="34" charset="0"/>
              <a:buNone/>
            </a:pPr>
            <a:endParaRPr lang="en-US" sz="1200" dirty="0" smtClean="0"/>
          </a:p>
          <a:p>
            <a:r>
              <a:rPr lang="en-US" sz="1200" b="1" dirty="0" smtClean="0"/>
              <a:t>Single points of failure</a:t>
            </a:r>
          </a:p>
          <a:p>
            <a:pPr marL="171450" indent="-171450">
              <a:buFont typeface="Arial" panose="020B0604020202020204" pitchFamily="34" charset="0"/>
              <a:buChar char="•"/>
            </a:pPr>
            <a:r>
              <a:rPr lang="en-US" sz="1200" dirty="0" smtClean="0"/>
              <a:t>A part of a system whose failure will stop the entire system from working is a single point of </a:t>
            </a:r>
            <a:r>
              <a:rPr lang="en-US" sz="1200" dirty="0" err="1" smtClean="0"/>
              <a:t>failur</a:t>
            </a:r>
            <a:endParaRPr lang="en-US" sz="1200" dirty="0" smtClean="0"/>
          </a:p>
          <a:p>
            <a:pPr marL="171450" indent="-171450">
              <a:buFont typeface="Arial" panose="020B0604020202020204" pitchFamily="34" charset="0"/>
              <a:buChar char="•"/>
            </a:pPr>
            <a:r>
              <a:rPr lang="en-US" sz="1200" dirty="0" smtClean="0"/>
              <a:t>Related to hardware:  Availability implications</a:t>
            </a:r>
          </a:p>
          <a:p>
            <a:pPr marL="171450" indent="-171450">
              <a:buFont typeface="Arial" panose="020B0604020202020204" pitchFamily="34" charset="0"/>
              <a:buChar char="•"/>
            </a:pPr>
            <a:r>
              <a:rPr lang="en-US" sz="1200" dirty="0" smtClean="0"/>
              <a:t>Standard solution:  Redundancy (Surplus capability, which is maintained to improve the reliability of a system, e.g. spare power supply)</a:t>
            </a:r>
          </a:p>
          <a:p>
            <a:pPr marL="171450" indent="-171450">
              <a:buFont typeface="Arial" panose="020B0604020202020204" pitchFamily="34" charset="0"/>
              <a:buChar char="•"/>
            </a:pPr>
            <a:r>
              <a:rPr lang="en-US" sz="1200" dirty="0" smtClean="0"/>
              <a:t>Cold spares:  Extra parts used when necessary; Involve down time</a:t>
            </a:r>
          </a:p>
          <a:p>
            <a:pPr marL="171450" indent="-171450">
              <a:buFont typeface="Arial" panose="020B0604020202020204" pitchFamily="34" charset="0"/>
              <a:buChar char="•"/>
            </a:pPr>
            <a:r>
              <a:rPr lang="en-US" sz="1200" dirty="0" smtClean="0"/>
              <a:t>Hot spares: Redundant components already in operation that can replace the failed component; No downtime; Used in all mission critical components</a:t>
            </a:r>
          </a:p>
          <a:p>
            <a:pPr marL="0" indent="0">
              <a:buFont typeface="Arial" panose="020B0604020202020204" pitchFamily="34" charset="0"/>
              <a:buNone/>
            </a:pPr>
            <a:endParaRPr lang="en-US" sz="1200" dirty="0" smtClean="0"/>
          </a:p>
        </p:txBody>
      </p:sp>
      <p:sp>
        <p:nvSpPr>
          <p:cNvPr id="4" name="Slide Number Placeholder 3"/>
          <p:cNvSpPr>
            <a:spLocks noGrp="1"/>
          </p:cNvSpPr>
          <p:nvPr>
            <p:ph type="sldNum" sz="quarter" idx="10"/>
          </p:nvPr>
        </p:nvSpPr>
        <p:spPr/>
        <p:txBody>
          <a:bodyPr/>
          <a:lstStyle/>
          <a:p>
            <a:fld id="{71F1FBC0-CF35-4085-B8FE-571EA1201402}" type="slidenum">
              <a:rPr lang="en-US" smtClean="0"/>
              <a:t>8</a:t>
            </a:fld>
            <a:endParaRPr lang="en-US"/>
          </a:p>
        </p:txBody>
      </p:sp>
    </p:spTree>
    <p:extLst>
      <p:ext uri="{BB962C8B-B14F-4D97-AF65-F5344CB8AC3E}">
        <p14:creationId xmlns:p14="http://schemas.microsoft.com/office/powerpoint/2010/main" val="4167140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trend is Software as a Service (SaaS). Software as a Service is a software delivery mechanism in which an application and all of the associated resources are provided to organizations by the SaaS vendor, typically through a web browser. The SaaS provider provides all hardware and software and takes on the responsibility for all aspects of system admin- </a:t>
            </a:r>
            <a:r>
              <a:rPr lang="en-US" dirty="0" err="1" smtClean="0"/>
              <a:t>istration</a:t>
            </a:r>
            <a:r>
              <a:rPr lang="en-US" dirty="0" smtClean="0"/>
              <a:t>. Pricing is typically as a subscription, with a per-user cost paid on a monthly or annual basis. Some SaaS applications are provided free of charge and provide revenue through displaying advertisements. If you have used any of the web-based applications such as Google Docs or used an online storage service such as </a:t>
            </a:r>
            <a:r>
              <a:rPr lang="en-US" dirty="0" err="1" smtClean="0"/>
              <a:t>DropBox</a:t>
            </a:r>
            <a:r>
              <a:rPr lang="en-US" dirty="0" smtClean="0"/>
              <a:t>, you have used a SaaS application.</a:t>
            </a:r>
          </a:p>
          <a:p>
            <a:endParaRPr lang="en-US" dirty="0" smtClean="0"/>
          </a:p>
          <a:p>
            <a:r>
              <a:rPr lang="en-US" dirty="0" smtClean="0"/>
              <a:t>The second major trend is Infrastructure as a Service (IaaS). Infrastructure as a Service is a business model in which an organization uses hardware equipment such as processors, storage, and routers from the IaaS provider. IaaS is also considered a form of cloud computing. Unlike SaaS, the IaaS provider provides only the hardware and takes responsibility for just the hardware installation and maintenance. All operating system and application administration must be performed by the organization’s system administrators. Pricing is typically on a subscription basis and is based on usage (e.g., per GB of storage, per million CPU cycles). Amazon and Rackspace are some of the better known IaaS providers.</a:t>
            </a:r>
          </a:p>
          <a:p>
            <a:endParaRPr lang="en-US" dirty="0" smtClean="0"/>
          </a:p>
          <a:p>
            <a:r>
              <a:rPr lang="en-US" dirty="0" smtClean="0"/>
              <a:t>Security must be handled for data</a:t>
            </a:r>
            <a:r>
              <a:rPr lang="en-US" baseline="0" dirty="0" smtClean="0"/>
              <a:t> transmission through secure channels, including Virtual Private Networks (VPN) or Encryption, but any local hardware responsibilities are outsourced to datacenters and providers.</a:t>
            </a:r>
          </a:p>
          <a:p>
            <a:endParaRPr lang="en-US" baseline="0" dirty="0" smtClean="0"/>
          </a:p>
          <a:p>
            <a:r>
              <a:rPr lang="en-US" baseline="0" dirty="0" smtClean="0"/>
              <a:t>Think about Microsoft Office 365.</a:t>
            </a:r>
            <a:endParaRPr lang="en-US" dirty="0"/>
          </a:p>
        </p:txBody>
      </p:sp>
      <p:sp>
        <p:nvSpPr>
          <p:cNvPr id="4" name="Slide Number Placeholder 3"/>
          <p:cNvSpPr>
            <a:spLocks noGrp="1"/>
          </p:cNvSpPr>
          <p:nvPr>
            <p:ph type="sldNum" sz="quarter" idx="10"/>
          </p:nvPr>
        </p:nvSpPr>
        <p:spPr/>
        <p:txBody>
          <a:bodyPr/>
          <a:lstStyle/>
          <a:p>
            <a:fld id="{71F1FBC0-CF35-4085-B8FE-571EA1201402}" type="slidenum">
              <a:rPr lang="en-US" smtClean="0"/>
              <a:t>9</a:t>
            </a:fld>
            <a:endParaRPr lang="en-US"/>
          </a:p>
        </p:txBody>
      </p:sp>
    </p:spTree>
    <p:extLst>
      <p:ext uri="{BB962C8B-B14F-4D97-AF65-F5344CB8AC3E}">
        <p14:creationId xmlns:p14="http://schemas.microsoft.com/office/powerpoint/2010/main" val="2289521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original idea in terms of security was that a virus, when infecting a VM, will spread through the VM only, but not affect the underlying actual OS and therefore not impact the</a:t>
            </a:r>
            <a:r>
              <a:rPr lang="en-US" sz="1200" baseline="0" dirty="0" smtClean="0"/>
              <a:t> other virtual machines running on it</a:t>
            </a:r>
            <a:r>
              <a:rPr lang="en-US" sz="1200" dirty="0" smtClean="0"/>
              <a:t>.  That</a:t>
            </a:r>
            <a:r>
              <a:rPr lang="en-US" sz="1200" baseline="0" dirty="0" smtClean="0"/>
              <a:t> is true for a stand-alone machine. </a:t>
            </a:r>
            <a:r>
              <a:rPr lang="en-US" sz="1200" b="0" i="0" kern="1200" dirty="0" smtClean="0">
                <a:solidFill>
                  <a:schemeClr val="tx1"/>
                </a:solidFill>
                <a:effectLst/>
                <a:latin typeface="+mn-lt"/>
                <a:ea typeface="+mn-ea"/>
                <a:cs typeface="+mn-cs"/>
              </a:rPr>
              <a:t>But usually,</a:t>
            </a:r>
            <a:r>
              <a:rPr lang="en-US" sz="1200" b="0" i="0" kern="1200" baseline="0" dirty="0" smtClean="0">
                <a:solidFill>
                  <a:schemeClr val="tx1"/>
                </a:solidFill>
                <a:effectLst/>
                <a:latin typeface="+mn-lt"/>
                <a:ea typeface="+mn-ea"/>
                <a:cs typeface="+mn-cs"/>
              </a:rPr>
              <a:t> virtual machines are</a:t>
            </a:r>
            <a:r>
              <a:rPr lang="en-US" sz="1200" b="0" i="0" kern="1200" dirty="0" smtClean="0">
                <a:solidFill>
                  <a:schemeClr val="tx1"/>
                </a:solidFill>
                <a:effectLst/>
                <a:latin typeface="+mn-lt"/>
                <a:ea typeface="+mn-ea"/>
                <a:cs typeface="+mn-cs"/>
              </a:rPr>
              <a:t> networked, so any malware with a network component (i.e. worms) will propagate to wherever their addressing/routing allows them to. Regular viruses tend to only operate in </a:t>
            </a:r>
            <a:r>
              <a:rPr lang="en-US" sz="1200" b="0" i="0" kern="1200" dirty="0" err="1" smtClean="0">
                <a:solidFill>
                  <a:schemeClr val="tx1"/>
                </a:solidFill>
                <a:effectLst/>
                <a:latin typeface="+mn-lt"/>
                <a:ea typeface="+mn-ea"/>
                <a:cs typeface="+mn-cs"/>
              </a:rPr>
              <a:t>usermode</a:t>
            </a:r>
            <a:r>
              <a:rPr lang="en-US" sz="1200" b="0" i="0" kern="1200" dirty="0" smtClean="0">
                <a:solidFill>
                  <a:schemeClr val="tx1"/>
                </a:solidFill>
                <a:effectLst/>
                <a:latin typeface="+mn-lt"/>
                <a:ea typeface="+mn-ea"/>
                <a:cs typeface="+mn-cs"/>
              </a:rPr>
              <a:t>, so while they couldn't communicate overtly, they could still set up a covert channel. If you are sharing CPU's, a busy process on one VM can effectively communicate state to another VM.</a:t>
            </a:r>
            <a:r>
              <a:rPr lang="en-US" sz="1200" b="0" i="0" kern="1200" baseline="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71F1FBC0-CF35-4085-B8FE-571EA1201402}" type="slidenum">
              <a:rPr lang="en-US" smtClean="0"/>
              <a:t>10</a:t>
            </a:fld>
            <a:endParaRPr lang="en-US"/>
          </a:p>
        </p:txBody>
      </p:sp>
    </p:spTree>
    <p:extLst>
      <p:ext uri="{BB962C8B-B14F-4D97-AF65-F5344CB8AC3E}">
        <p14:creationId xmlns:p14="http://schemas.microsoft.com/office/powerpoint/2010/main" val="22895219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56944" y="2130425"/>
            <a:ext cx="7086600" cy="1470025"/>
          </a:xfrm>
        </p:spPr>
        <p:txBody>
          <a:bodyPr/>
          <a:lstStyle>
            <a:lvl1pPr algn="l">
              <a:defRPr baseline="0"/>
            </a:lvl1pPr>
          </a:lstStyle>
          <a:p>
            <a:r>
              <a:rPr lang="en-US" dirty="0" smtClean="0"/>
              <a:t>Title Page</a:t>
            </a:r>
            <a:endParaRPr lang="en-US" dirty="0"/>
          </a:p>
        </p:txBody>
      </p:sp>
      <p:sp>
        <p:nvSpPr>
          <p:cNvPr id="3" name="Subtitle 2"/>
          <p:cNvSpPr>
            <a:spLocks noGrp="1"/>
          </p:cNvSpPr>
          <p:nvPr>
            <p:ph type="subTitle" idx="1" hasCustomPrompt="1"/>
          </p:nvPr>
        </p:nvSpPr>
        <p:spPr>
          <a:xfrm>
            <a:off x="1156944" y="3617880"/>
            <a:ext cx="6400800" cy="1752600"/>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 title</a:t>
            </a:r>
            <a:endParaRPr lang="en-US" dirty="0"/>
          </a:p>
        </p:txBody>
      </p:sp>
      <p:sp>
        <p:nvSpPr>
          <p:cNvPr id="4" name="Date Placeholder 3"/>
          <p:cNvSpPr>
            <a:spLocks noGrp="1"/>
          </p:cNvSpPr>
          <p:nvPr>
            <p:ph type="dt" sz="half" idx="10"/>
          </p:nvPr>
        </p:nvSpPr>
        <p:spPr>
          <a:xfrm>
            <a:off x="457200" y="6463678"/>
            <a:ext cx="2133600" cy="365125"/>
          </a:xfrm>
        </p:spPr>
        <p:txBody>
          <a:bodyPr/>
          <a:lstStyle>
            <a:lvl1pPr>
              <a:defRPr sz="900"/>
            </a:lvl1pPr>
          </a:lstStyle>
          <a:p>
            <a:fld id="{861769CD-7444-4220-992C-B1BBD7B6CCA7}" type="datetime1">
              <a:rPr lang="en-US" smtClean="0"/>
              <a:t>1/15/2017</a:t>
            </a:fld>
            <a:endParaRPr lang="en-US"/>
          </a:p>
        </p:txBody>
      </p:sp>
      <p:sp>
        <p:nvSpPr>
          <p:cNvPr id="5" name="Footer Placeholder 4"/>
          <p:cNvSpPr>
            <a:spLocks noGrp="1"/>
          </p:cNvSpPr>
          <p:nvPr>
            <p:ph type="ftr" sz="quarter" idx="11"/>
          </p:nvPr>
        </p:nvSpPr>
        <p:spPr>
          <a:xfrm>
            <a:off x="3124200" y="6463678"/>
            <a:ext cx="2895600" cy="365125"/>
          </a:xfrm>
        </p:spPr>
        <p:txBody>
          <a:bodyPr/>
          <a:lstStyle>
            <a:lvl1pPr>
              <a:defRPr sz="1000"/>
            </a:lvl1p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5795EA-6F76-4702-BB36-9BCD5A46A672}" type="datetime1">
              <a:rPr lang="en-US" smtClean="0"/>
              <a:t>1/15/2017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829001"/>
            <a:ext cx="5486400" cy="38985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6E0DADA-D1F4-48C6-AF80-A1EA29D23701}" type="datetime1">
              <a:rPr lang="en-US" smtClean="0"/>
              <a:t>1/15/2017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654685"/>
            <a:ext cx="8229600" cy="1143000"/>
          </a:xfrm>
        </p:spPr>
        <p:txBody>
          <a:bodyPr/>
          <a:lstStyle>
            <a:lvl1pPr>
              <a:defRPr>
                <a:solidFill>
                  <a:schemeClr val="bg1"/>
                </a:solidFill>
              </a:defRPr>
            </a:lvl1pPr>
          </a:lstStyle>
          <a:p>
            <a:r>
              <a:rPr lang="en-US" dirty="0" smtClean="0"/>
              <a:t>Title Page</a:t>
            </a:r>
            <a:endParaRPr lang="en-US" dirty="0"/>
          </a:p>
        </p:txBody>
      </p:sp>
      <p:sp>
        <p:nvSpPr>
          <p:cNvPr id="3" name="Subtitle 2"/>
          <p:cNvSpPr>
            <a:spLocks noGrp="1"/>
          </p:cNvSpPr>
          <p:nvPr>
            <p:ph type="subTitle" idx="1" hasCustomPrompt="1"/>
          </p:nvPr>
        </p:nvSpPr>
        <p:spPr>
          <a:xfrm>
            <a:off x="457200" y="2865437"/>
            <a:ext cx="6400800" cy="1752600"/>
          </a:xfrm>
        </p:spPr>
        <p:txBody>
          <a:bodyPr/>
          <a:lstStyle>
            <a:lvl1pPr marL="0" indent="0" algn="l">
              <a:buNone/>
              <a:defRPr>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 title</a:t>
            </a:r>
            <a:endParaRPr lang="en-US" dirty="0"/>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_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7018" y="1654685"/>
            <a:ext cx="7169782" cy="1143000"/>
          </a:xfrm>
        </p:spPr>
        <p:txBody>
          <a:bodyPr/>
          <a:lstStyle>
            <a:lvl1pPr>
              <a:defRPr>
                <a:solidFill>
                  <a:schemeClr val="bg1"/>
                </a:solidFill>
              </a:defRPr>
            </a:lvl1pPr>
          </a:lstStyle>
          <a:p>
            <a:r>
              <a:rPr lang="en-US" dirty="0" smtClean="0"/>
              <a:t>Title Page</a:t>
            </a:r>
            <a:endParaRPr lang="en-US" dirty="0"/>
          </a:p>
        </p:txBody>
      </p:sp>
      <p:sp>
        <p:nvSpPr>
          <p:cNvPr id="3" name="Subtitle 2"/>
          <p:cNvSpPr>
            <a:spLocks noGrp="1"/>
          </p:cNvSpPr>
          <p:nvPr>
            <p:ph type="subTitle" idx="1" hasCustomPrompt="1"/>
          </p:nvPr>
        </p:nvSpPr>
        <p:spPr>
          <a:xfrm>
            <a:off x="1517018" y="2865437"/>
            <a:ext cx="5340982" cy="1752600"/>
          </a:xfrm>
        </p:spPr>
        <p:txBody>
          <a:bodyPr/>
          <a:lstStyle>
            <a:lvl1pPr marL="0" indent="0" algn="l">
              <a:buNone/>
              <a:defRPr>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 title</a:t>
            </a:r>
            <a:endParaRPr lang="en-US" dirty="0"/>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_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457200" y="751318"/>
            <a:ext cx="5275828" cy="1565242"/>
          </a:xfrm>
        </p:spPr>
        <p:txBody>
          <a:bodyPr/>
          <a:lstStyle>
            <a:lvl1pPr>
              <a:defRPr>
                <a:solidFill>
                  <a:schemeClr val="accent3"/>
                </a:solidFill>
              </a:defRPr>
            </a:lvl1pPr>
          </a:lstStyle>
          <a:p>
            <a:r>
              <a:rPr lang="en-US" smtClean="0"/>
              <a:t>Click to edit Master title style</a:t>
            </a:r>
            <a:endParaRPr lang="en-US" dirty="0"/>
          </a:p>
        </p:txBody>
      </p:sp>
      <p:sp>
        <p:nvSpPr>
          <p:cNvPr id="5" name="Content Placeholder 2"/>
          <p:cNvSpPr>
            <a:spLocks noGrp="1"/>
          </p:cNvSpPr>
          <p:nvPr>
            <p:ph idx="1"/>
          </p:nvPr>
        </p:nvSpPr>
        <p:spPr>
          <a:xfrm>
            <a:off x="457200" y="2513333"/>
            <a:ext cx="5275828" cy="3612830"/>
          </a:xfrm>
        </p:spPr>
        <p:txBody>
          <a:bodyPr/>
          <a:lstStyle>
            <a:lvl1pPr>
              <a:defRPr>
                <a:solidFill>
                  <a:schemeClr val="bg1"/>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654685"/>
            <a:ext cx="8229600" cy="1143000"/>
          </a:xfrm>
        </p:spPr>
        <p:txBody>
          <a:bodyPr/>
          <a:lstStyle>
            <a:lvl1pPr>
              <a:defRPr>
                <a:solidFill>
                  <a:schemeClr val="bg1"/>
                </a:solidFill>
              </a:defRPr>
            </a:lvl1pPr>
          </a:lstStyle>
          <a:p>
            <a:r>
              <a:rPr lang="en-US" dirty="0" smtClean="0"/>
              <a:t>Title Page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4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1/15/2017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3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1/15/2017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1/15/2017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51318"/>
            <a:ext cx="5275828" cy="156524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2513333"/>
            <a:ext cx="5275828" cy="361283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25CC8DB-615A-41FE-ABE9-4AC5A2B0565C}" type="datetime1">
              <a:rPr lang="en-US" smtClean="0"/>
              <a:t>1/15/2017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2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1/15/2017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5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1/15/2017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6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1/15/2017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7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1/15/2017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8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1/15/2017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9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1/15/2017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0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1/15/2017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1585337443"/>
      </p:ext>
    </p:extLst>
  </p:cSld>
  <p:clrMapOvr>
    <a:masterClrMapping/>
  </p:clrMapOvr>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1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1/15/2017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1585337443"/>
      </p:ext>
    </p:extLst>
  </p:cSld>
  <p:clrMapOvr>
    <a:masterClrMapping/>
  </p:clrMapOvr>
  <p:timing>
    <p:tnLst>
      <p:par>
        <p:cTn id="1" dur="indefinite" restart="never" nodeType="tmRoot"/>
      </p:par>
    </p:tnLst>
  </p:timing>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2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1/15/2017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1585337443"/>
      </p:ext>
    </p:extLst>
  </p:cSld>
  <p:clrMapOvr>
    <a:masterClrMapping/>
  </p:clrMapOvr>
  <p:timing>
    <p:tnLst>
      <p:par>
        <p:cTn id="1" dur="indefinite" restart="never" nodeType="tmRoot"/>
      </p:par>
    </p:tnLst>
  </p:timing>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3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1/15/2017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1585337443"/>
      </p:ext>
    </p:extLst>
  </p:cSld>
  <p:clrMapOvr>
    <a:masterClrMapping/>
  </p:clrMapOvr>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90800" y="1023327"/>
            <a:ext cx="6290474" cy="576873"/>
          </a:xfrm>
        </p:spPr>
        <p:txBody>
          <a:bodyPr>
            <a:noAutofit/>
          </a:bodyPr>
          <a:lstStyle>
            <a:lvl1pPr>
              <a:defRPr sz="3600"/>
            </a:lvl1pPr>
          </a:lstStyle>
          <a:p>
            <a:r>
              <a:rPr lang="en-US" smtClean="0"/>
              <a:t>Click to edit Master title style</a:t>
            </a:r>
            <a:endParaRPr lang="en-US" dirty="0"/>
          </a:p>
        </p:txBody>
      </p:sp>
      <p:sp>
        <p:nvSpPr>
          <p:cNvPr id="4" name="Content Placeholder 3"/>
          <p:cNvSpPr>
            <a:spLocks noGrp="1"/>
          </p:cNvSpPr>
          <p:nvPr>
            <p:ph sz="half" idx="2"/>
          </p:nvPr>
        </p:nvSpPr>
        <p:spPr>
          <a:xfrm>
            <a:off x="2628900" y="2352336"/>
            <a:ext cx="4038600" cy="377382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15FEBB5-C298-4536-A28D-96BB862C96F1}" type="datetime1">
              <a:rPr lang="en-US" smtClean="0"/>
              <a:t>1/15/2017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14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1/15/2017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1585337443"/>
      </p:ext>
    </p:extLst>
  </p:cSld>
  <p:clrMapOvr>
    <a:masterClrMapping/>
  </p:clrMapOvr>
  <p:timing>
    <p:tnLst>
      <p:par>
        <p:cTn id="1" dur="indefinite" restart="never" nodeType="tmRoot"/>
      </p:par>
    </p:tnLst>
  </p:timing>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15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1/15/2017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1585337443"/>
      </p:ext>
    </p:extLst>
  </p:cSld>
  <p:clrMapOvr>
    <a:masterClrMapping/>
  </p:clrMapOvr>
  <p:timing>
    <p:tnLst>
      <p:par>
        <p:cTn id="1" dur="indefinite" restart="never" nodeType="tmRoot"/>
      </p:par>
    </p:tnLst>
  </p:timing>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6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1/15/2017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1585337443"/>
      </p:ext>
    </p:extLst>
  </p:cSld>
  <p:clrMapOvr>
    <a:masterClrMapping/>
  </p:clrMapOvr>
  <p:timing>
    <p:tnLst>
      <p:par>
        <p:cTn id="1" dur="indefinite" restart="never" nodeType="tmRoot"/>
      </p:par>
    </p:tnLst>
  </p:timing>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17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1/15/2017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3910050570"/>
      </p:ext>
    </p:extLst>
  </p:cSld>
  <p:clrMapOvr>
    <a:masterClrMapping/>
  </p:clrMapOvr>
  <p:timing>
    <p:tnLst>
      <p:par>
        <p:cTn id="1" dur="indefinite" restart="never" nodeType="tmRoot"/>
      </p:par>
    </p:tnLst>
  </p:timing>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18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1/15/2017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3910050570"/>
      </p:ext>
    </p:extLst>
  </p:cSld>
  <p:clrMapOvr>
    <a:masterClrMapping/>
  </p:clrMapOvr>
  <p:timing>
    <p:tnLst>
      <p:par>
        <p:cTn id="1" dur="indefinite" restart="never" nodeType="tmRoot"/>
      </p:par>
    </p:tnLst>
  </p:timing>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19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1/15/2017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3910050570"/>
      </p:ext>
    </p:extLst>
  </p:cSld>
  <p:clrMapOvr>
    <a:masterClrMapping/>
  </p:clrMapOvr>
  <p:timing>
    <p:tnLst>
      <p:par>
        <p:cTn id="1" dur="indefinite" restart="never" nodeType="tmRoot"/>
      </p:par>
    </p:tnLst>
  </p:timing>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20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1/15/2017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3910050570"/>
      </p:ext>
    </p:extLst>
  </p:cSld>
  <p:clrMapOvr>
    <a:masterClrMapping/>
  </p:clrMapOvr>
  <p:timing>
    <p:tnLst>
      <p:par>
        <p:cTn id="1" dur="indefinite" restart="never" nodeType="tmRoot"/>
      </p:par>
    </p:tnLst>
  </p:timing>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22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1/15/2017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6799503"/>
      </p:ext>
    </p:extLst>
  </p:cSld>
  <p:clrMapOvr>
    <a:masterClrMapping/>
  </p:clrMapOvr>
  <p:timing>
    <p:tnLst>
      <p:par>
        <p:cTn id="1" dur="indefinite" restart="never" nodeType="tmRoot"/>
      </p:par>
    </p:tnLst>
  </p:timing>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23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1/15/2017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6799503"/>
      </p:ext>
    </p:extLst>
  </p:cSld>
  <p:clrMapOvr>
    <a:masterClrMapping/>
  </p:clrMapOvr>
  <p:timing>
    <p:tnLst>
      <p:par>
        <p:cTn id="1" dur="indefinite" restart="never" nodeType="tmRoot"/>
      </p:par>
    </p:tnLst>
  </p:timing>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24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1/15/2017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6799503"/>
      </p:ext>
    </p:extLst>
  </p:cSld>
  <p:clrMapOvr>
    <a:masterClrMapping/>
  </p:clrMapOvr>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563482"/>
            <a:ext cx="6885726" cy="1362075"/>
          </a:xfrm>
        </p:spPr>
        <p:txBody>
          <a:bodyPr anchor="t"/>
          <a:lstStyle>
            <a:lvl1pPr algn="l">
              <a:defRPr sz="4000" b="1" cap="all" baseline="0"/>
            </a:lvl1pPr>
          </a:lstStyle>
          <a:p>
            <a:r>
              <a:rPr lang="en-US" dirty="0" smtClean="0"/>
              <a:t>Title page</a:t>
            </a:r>
            <a:endParaRPr lang="en-US" dirty="0"/>
          </a:p>
        </p:txBody>
      </p:sp>
      <p:sp>
        <p:nvSpPr>
          <p:cNvPr id="3" name="Text Placeholder 2"/>
          <p:cNvSpPr>
            <a:spLocks noGrp="1"/>
          </p:cNvSpPr>
          <p:nvPr>
            <p:ph type="body" idx="1" hasCustomPrompt="1"/>
          </p:nvPr>
        </p:nvSpPr>
        <p:spPr>
          <a:xfrm>
            <a:off x="445469" y="1925557"/>
            <a:ext cx="5976237" cy="719472"/>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 title</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25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1/15/2017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6799503"/>
      </p:ext>
    </p:extLst>
  </p:cSld>
  <p:clrMapOvr>
    <a:masterClrMapping/>
  </p:clrMapOvr>
  <p:timing>
    <p:tnLst>
      <p:par>
        <p:cTn id="1" dur="indefinite" restart="never" nodeType="tmRoot"/>
      </p:par>
    </p:tnLst>
  </p:timing>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26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1/15/2017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5496004"/>
      </p:ext>
    </p:extLst>
  </p:cSld>
  <p:clrMapOvr>
    <a:masterClrMapping/>
  </p:clrMapOvr>
  <p:timing>
    <p:tnLst>
      <p:par>
        <p:cTn id="1" dur="indefinite" restart="never" nodeType="tmRoot"/>
      </p:par>
    </p:tnLst>
  </p:timing>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27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1/15/2017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5496004"/>
      </p:ext>
    </p:extLst>
  </p:cSld>
  <p:clrMapOvr>
    <a:masterClrMapping/>
  </p:clrMapOvr>
  <p:timing>
    <p:tnLst>
      <p:par>
        <p:cTn id="1" dur="indefinite" restart="never" nodeType="tmRoot"/>
      </p:par>
    </p:tnLst>
  </p:timing>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28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1/15/2017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5496004"/>
      </p:ext>
    </p:extLst>
  </p:cSld>
  <p:clrMapOvr>
    <a:masterClrMapping/>
  </p:clrMapOvr>
  <p:timing>
    <p:tnLst>
      <p:par>
        <p:cTn id="1" dur="indefinite" restart="never" nodeType="tmRoot"/>
      </p:par>
    </p:tnLst>
  </p:timing>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30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1/15/2017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5496004"/>
      </p:ext>
    </p:extLst>
  </p:cSld>
  <p:clrMapOvr>
    <a:masterClrMapping/>
  </p:clrMapOvr>
  <p:timing>
    <p:tnLst>
      <p:par>
        <p:cTn id="1" dur="indefinite" restart="never" nodeType="tmRoot"/>
      </p:par>
    </p:tnLst>
  </p:timing>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21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1/15/2017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3738834963"/>
      </p:ext>
    </p:extLst>
  </p:cSld>
  <p:clrMapOvr>
    <a:masterClrMapping/>
  </p:clrMapOvr>
  <p:timing>
    <p:tnLst>
      <p:par>
        <p:cTn id="1" dur="indefinite" restart="never" nodeType="tmRoot"/>
      </p:par>
    </p:tnLst>
  </p:timing>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29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1/15/2017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911928057"/>
      </p:ext>
    </p:extLst>
  </p:cSld>
  <p:clrMapOvr>
    <a:masterClrMapping/>
  </p:clrMapOvr>
  <p:timing>
    <p:tnLst>
      <p:par>
        <p:cTn id="1" dur="indefinite" restart="never" nodeType="tmRoot"/>
      </p:par>
    </p:tnLst>
  </p:timing>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1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1/15/2017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DB4E7A-C1B1-C24D-81B4-E5D54657DD52}" type="slidenum">
              <a:rPr lang="en-US" smtClean="0"/>
              <a:pPr/>
              <a:t>‹#›</a:t>
            </a:fld>
            <a:endParaRPr lang="en-US"/>
          </a:p>
        </p:txBody>
      </p:sp>
      <p:cxnSp>
        <p:nvCxnSpPr>
          <p:cNvPr id="5" name="Straight Connector 4"/>
          <p:cNvCxnSpPr/>
          <p:nvPr userDrawn="1"/>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endParaRPr lang="en-US" sz="3200" b="1" dirty="0">
              <a:solidFill>
                <a:schemeClr val="accent1">
                  <a:lumMod val="75000"/>
                </a:schemeClr>
              </a:solidFill>
            </a:endParaRPr>
          </a:p>
        </p:txBody>
      </p:sp>
    </p:spTree>
    <p:extLst>
      <p:ext uri="{BB962C8B-B14F-4D97-AF65-F5344CB8AC3E}">
        <p14:creationId xmlns:p14="http://schemas.microsoft.com/office/powerpoint/2010/main" val="3127818658"/>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2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1/15/2017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DB4E7A-C1B1-C24D-81B4-E5D54657DD52}" type="slidenum">
              <a:rPr lang="en-US" smtClean="0"/>
              <a:pPr/>
              <a:t>‹#›</a:t>
            </a:fld>
            <a:endParaRPr lang="en-US"/>
          </a:p>
        </p:txBody>
      </p:sp>
      <p:cxnSp>
        <p:nvCxnSpPr>
          <p:cNvPr id="5" name="Straight Connector 4"/>
          <p:cNvCxnSpPr/>
          <p:nvPr userDrawn="1"/>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endParaRPr lang="en-US" sz="3200" b="1" dirty="0">
              <a:solidFill>
                <a:schemeClr val="accent1">
                  <a:lumMod val="75000"/>
                </a:schemeClr>
              </a:solidFill>
            </a:endParaRPr>
          </a:p>
        </p:txBody>
      </p:sp>
    </p:spTree>
    <p:extLst>
      <p:ext uri="{BB962C8B-B14F-4D97-AF65-F5344CB8AC3E}">
        <p14:creationId xmlns:p14="http://schemas.microsoft.com/office/powerpoint/2010/main" val="312781865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1_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563482"/>
            <a:ext cx="6885726" cy="1362075"/>
          </a:xfrm>
        </p:spPr>
        <p:txBody>
          <a:bodyPr anchor="t"/>
          <a:lstStyle>
            <a:lvl1pPr algn="l">
              <a:defRPr sz="4000" b="1" cap="all" baseline="0"/>
            </a:lvl1pPr>
          </a:lstStyle>
          <a:p>
            <a:r>
              <a:rPr lang="en-US" dirty="0" smtClean="0"/>
              <a:t>Title page</a:t>
            </a:r>
            <a:endParaRPr lang="en-US" dirty="0"/>
          </a:p>
        </p:txBody>
      </p:sp>
      <p:sp>
        <p:nvSpPr>
          <p:cNvPr id="3" name="Text Placeholder 2"/>
          <p:cNvSpPr>
            <a:spLocks noGrp="1"/>
          </p:cNvSpPr>
          <p:nvPr>
            <p:ph type="body" idx="1" hasCustomPrompt="1"/>
          </p:nvPr>
        </p:nvSpPr>
        <p:spPr>
          <a:xfrm>
            <a:off x="445469" y="1925557"/>
            <a:ext cx="5976237" cy="719472"/>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 title</a:t>
            </a: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2_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08874" y="563482"/>
            <a:ext cx="5460934" cy="1362075"/>
          </a:xfrm>
        </p:spPr>
        <p:txBody>
          <a:bodyPr anchor="t"/>
          <a:lstStyle>
            <a:lvl1pPr algn="l">
              <a:defRPr sz="4000" b="1" cap="all" baseline="0"/>
            </a:lvl1pPr>
          </a:lstStyle>
          <a:p>
            <a:r>
              <a:rPr lang="en-US" dirty="0" smtClean="0"/>
              <a:t>Title page</a:t>
            </a:r>
            <a:endParaRPr lang="en-US" dirty="0"/>
          </a:p>
        </p:txBody>
      </p:sp>
      <p:sp>
        <p:nvSpPr>
          <p:cNvPr id="3" name="Text Placeholder 2"/>
          <p:cNvSpPr>
            <a:spLocks noGrp="1"/>
          </p:cNvSpPr>
          <p:nvPr>
            <p:ph type="body" idx="1" hasCustomPrompt="1"/>
          </p:nvPr>
        </p:nvSpPr>
        <p:spPr>
          <a:xfrm>
            <a:off x="3497143" y="1925557"/>
            <a:ext cx="5472665" cy="719472"/>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 title</a:t>
            </a: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3_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08874" y="563482"/>
            <a:ext cx="5460934" cy="1362075"/>
          </a:xfrm>
        </p:spPr>
        <p:txBody>
          <a:bodyPr anchor="t"/>
          <a:lstStyle>
            <a:lvl1pPr algn="l">
              <a:defRPr sz="4000" b="1" cap="all" baseline="0"/>
            </a:lvl1pPr>
          </a:lstStyle>
          <a:p>
            <a:r>
              <a:rPr lang="en-US" dirty="0" smtClean="0"/>
              <a:t>Title page</a:t>
            </a:r>
            <a:endParaRPr lang="en-US" dirty="0"/>
          </a:p>
        </p:txBody>
      </p:sp>
      <p:sp>
        <p:nvSpPr>
          <p:cNvPr id="3" name="Text Placeholder 2"/>
          <p:cNvSpPr>
            <a:spLocks noGrp="1"/>
          </p:cNvSpPr>
          <p:nvPr>
            <p:ph type="body" idx="1" hasCustomPrompt="1"/>
          </p:nvPr>
        </p:nvSpPr>
        <p:spPr>
          <a:xfrm>
            <a:off x="3497143" y="1925557"/>
            <a:ext cx="5472665" cy="719472"/>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 title</a:t>
            </a: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46EFDE5-F166-405C-A8AD-EE42EAC31CFF}" type="datetime1">
              <a:rPr lang="en-US" smtClean="0"/>
              <a:t>1/15/2017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5EE8BEC-6F4E-4AE3-BDA7-AA726C558205}" type="datetime1">
              <a:rPr lang="en-US" smtClean="0"/>
              <a:t>1/15/2017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50"/>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71406"/>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000">
                <a:solidFill>
                  <a:schemeClr val="accent6"/>
                </a:solidFill>
              </a:defRPr>
            </a:lvl1pPr>
          </a:lstStyle>
          <a:p>
            <a:fld id="{815FEBB5-C298-4536-A28D-96BB862C96F1}" type="datetime1">
              <a:rPr lang="en-US" smtClean="0"/>
              <a:t>1/15/2017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000">
                <a:solidFill>
                  <a:schemeClr val="accent6"/>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000">
                <a:solidFill>
                  <a:schemeClr val="accent6"/>
                </a:solidFill>
              </a:defRPr>
            </a:lvl1pPr>
          </a:lstStyle>
          <a:p>
            <a:fld id="{B92A50E9-E5F6-4F1F-91E8-37824CF40063}" type="slidenum">
              <a:rPr lang="en-US" smtClean="0"/>
              <a:t>‹#›</a:t>
            </a:fld>
            <a:endParaRPr lang="en-US"/>
          </a:p>
        </p:txBody>
      </p:sp>
      <p:pic>
        <p:nvPicPr>
          <p:cNvPr id="138242" name="Picture 2"/>
          <p:cNvPicPr>
            <a:picLocks noChangeAspect="1" noChangeArrowheads="1"/>
          </p:cNvPicPr>
          <p:nvPr/>
        </p:nvPicPr>
        <p:blipFill>
          <a:blip r:embed="rId51"/>
          <a:srcRect/>
          <a:stretch>
            <a:fillRect/>
          </a:stretch>
        </p:blipFill>
        <p:spPr bwMode="auto">
          <a:xfrm>
            <a:off x="6585852" y="6174207"/>
            <a:ext cx="1455058" cy="53483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40" r:id="rId20"/>
    <p:sldLayoutId id="2147483741" r:id="rId21"/>
    <p:sldLayoutId id="2147483742" r:id="rId22"/>
    <p:sldLayoutId id="2147483743" r:id="rId23"/>
    <p:sldLayoutId id="2147483744" r:id="rId24"/>
    <p:sldLayoutId id="2147483745" r:id="rId25"/>
    <p:sldLayoutId id="2147483746" r:id="rId26"/>
    <p:sldLayoutId id="2147483747" r:id="rId27"/>
    <p:sldLayoutId id="2147483748" r:id="rId28"/>
    <p:sldLayoutId id="2147483749" r:id="rId29"/>
    <p:sldLayoutId id="2147483750" r:id="rId30"/>
    <p:sldLayoutId id="2147483751" r:id="rId31"/>
    <p:sldLayoutId id="2147483752" r:id="rId32"/>
    <p:sldLayoutId id="2147483753" r:id="rId33"/>
    <p:sldLayoutId id="2147483754" r:id="rId34"/>
    <p:sldLayoutId id="2147483755" r:id="rId35"/>
    <p:sldLayoutId id="2147483756" r:id="rId36"/>
    <p:sldLayoutId id="2147483757" r:id="rId37"/>
    <p:sldLayoutId id="2147483758" r:id="rId38"/>
    <p:sldLayoutId id="2147483759" r:id="rId39"/>
    <p:sldLayoutId id="2147483760" r:id="rId40"/>
    <p:sldLayoutId id="2147483761" r:id="rId41"/>
    <p:sldLayoutId id="2147483762" r:id="rId42"/>
    <p:sldLayoutId id="2147483763" r:id="rId43"/>
    <p:sldLayoutId id="2147483764" r:id="rId44"/>
    <p:sldLayoutId id="2147483765" r:id="rId45"/>
    <p:sldLayoutId id="2147483766" r:id="rId46"/>
    <p:sldLayoutId id="2147483767" r:id="rId47"/>
    <p:sldLayoutId id="2147483768" r:id="rId48"/>
  </p:sldLayoutIdLst>
  <p:hf hdr="0" ftr="0" dt="0"/>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9.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0201" y="1314801"/>
            <a:ext cx="7997371" cy="1704178"/>
          </a:xfrm>
        </p:spPr>
        <p:txBody>
          <a:bodyPr>
            <a:normAutofit/>
          </a:bodyPr>
          <a:lstStyle/>
          <a:p>
            <a:r>
              <a:rPr lang="en-US" sz="3600" b="1" dirty="0" smtClean="0"/>
              <a:t>IT-648</a:t>
            </a:r>
            <a:r>
              <a:rPr lang="en-US" sz="4000" dirty="0" smtClean="0"/>
              <a:t>: IT Risk Management</a:t>
            </a:r>
            <a:endParaRPr lang="en-US" sz="4000" dirty="0"/>
          </a:p>
        </p:txBody>
      </p:sp>
      <p:sp>
        <p:nvSpPr>
          <p:cNvPr id="4" name="Subtitle 3"/>
          <p:cNvSpPr>
            <a:spLocks noGrp="1"/>
          </p:cNvSpPr>
          <p:nvPr>
            <p:ph type="subTitle" idx="1"/>
          </p:nvPr>
        </p:nvSpPr>
        <p:spPr>
          <a:xfrm>
            <a:off x="910201" y="3882955"/>
            <a:ext cx="6400800" cy="1752600"/>
          </a:xfrm>
        </p:spPr>
        <p:txBody>
          <a:bodyPr>
            <a:normAutofit/>
          </a:bodyPr>
          <a:lstStyle/>
          <a:p>
            <a:r>
              <a:rPr lang="en-US" sz="2800" dirty="0" smtClean="0"/>
              <a:t>Week </a:t>
            </a:r>
            <a:r>
              <a:rPr lang="en-US" sz="2800" dirty="0" smtClean="0"/>
              <a:t>2</a:t>
            </a:r>
            <a:endParaRPr lang="en-US" sz="2800" dirty="0" smtClean="0"/>
          </a:p>
          <a:p>
            <a:r>
              <a:rPr lang="en-US" sz="2800" dirty="0" smtClean="0"/>
              <a:t>Sonja Streuber</a:t>
            </a:r>
            <a:endParaRPr lang="en-US" sz="2800" dirty="0"/>
          </a:p>
        </p:txBody>
      </p:sp>
      <p:pic>
        <p:nvPicPr>
          <p:cNvPr id="5" name="Picture 4" descr="http://www.dhlconsultant.com/wp-content/uploads/2014/10/IT-Security.jpg?quality=100.3015072922390"/>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3000" y="2743200"/>
            <a:ext cx="2933700" cy="2200275"/>
          </a:xfrm>
          <a:prstGeom prst="rect">
            <a:avLst/>
          </a:prstGeom>
          <a:noFill/>
          <a:ln>
            <a:noFill/>
          </a:ln>
        </p:spPr>
      </p:pic>
    </p:spTree>
    <p:extLst>
      <p:ext uri="{BB962C8B-B14F-4D97-AF65-F5344CB8AC3E}">
        <p14:creationId xmlns:p14="http://schemas.microsoft.com/office/powerpoint/2010/main" val="934830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10</a:t>
            </a:fld>
            <a:endParaRPr lang="en-US"/>
          </a:p>
        </p:txBody>
      </p:sp>
      <p:sp>
        <p:nvSpPr>
          <p:cNvPr id="4" name="Title 1"/>
          <p:cNvSpPr txBox="1">
            <a:spLocks/>
          </p:cNvSpPr>
          <p:nvPr/>
        </p:nvSpPr>
        <p:spPr>
          <a:xfrm>
            <a:off x="685800" y="838200"/>
            <a:ext cx="8001000" cy="838200"/>
          </a:xfrm>
          <a:prstGeom prst="rect">
            <a:avLst/>
          </a:prstGeom>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sz="4000" dirty="0" smtClean="0"/>
              <a:t>What Difference Can Virtual Machines Make?</a:t>
            </a:r>
            <a:endParaRPr lang="en-US" sz="4000" dirty="0"/>
          </a:p>
        </p:txBody>
      </p:sp>
      <p:sp>
        <p:nvSpPr>
          <p:cNvPr id="3" name="TextBox 2"/>
          <p:cNvSpPr txBox="1"/>
          <p:nvPr/>
        </p:nvSpPr>
        <p:spPr>
          <a:xfrm>
            <a:off x="533400" y="1974771"/>
            <a:ext cx="2133600" cy="2831544"/>
          </a:xfrm>
          <a:prstGeom prst="rect">
            <a:avLst/>
          </a:prstGeom>
          <a:noFill/>
        </p:spPr>
        <p:txBody>
          <a:bodyPr wrap="square" rtlCol="0">
            <a:spAutoFit/>
          </a:bodyPr>
          <a:lstStyle/>
          <a:p>
            <a:r>
              <a:rPr lang="en-US" dirty="0"/>
              <a:t>A virtual machine (VM) is an operating system (OS) or application environment that is installed on software, which imitates dedicated hardware</a:t>
            </a:r>
            <a:r>
              <a:rPr lang="en-US" dirty="0" smtClean="0"/>
              <a:t>.</a:t>
            </a:r>
          </a:p>
          <a:p>
            <a:endParaRPr lang="en-US" sz="1600" dirty="0"/>
          </a:p>
        </p:txBody>
      </p:sp>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744373"/>
            <a:ext cx="6012873" cy="37725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43400" y="4191000"/>
            <a:ext cx="2430508"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012347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11</a:t>
            </a:fld>
            <a:endParaRPr lang="en-US"/>
          </a:p>
        </p:txBody>
      </p:sp>
      <p:sp>
        <p:nvSpPr>
          <p:cNvPr id="2" name="Title 1"/>
          <p:cNvSpPr>
            <a:spLocks noGrp="1"/>
          </p:cNvSpPr>
          <p:nvPr>
            <p:ph type="title" idx="4294967295"/>
          </p:nvPr>
        </p:nvSpPr>
        <p:spPr>
          <a:xfrm>
            <a:off x="914400" y="914400"/>
            <a:ext cx="5275263" cy="715963"/>
          </a:xfrm>
        </p:spPr>
        <p:txBody>
          <a:bodyPr>
            <a:normAutofit fontScale="90000"/>
          </a:bodyPr>
          <a:lstStyle/>
          <a:p>
            <a:r>
              <a:rPr lang="en-US" dirty="0" smtClean="0"/>
              <a:t>Summary</a:t>
            </a:r>
            <a:endParaRPr lang="en-US" dirty="0"/>
          </a:p>
        </p:txBody>
      </p:sp>
      <p:sp>
        <p:nvSpPr>
          <p:cNvPr id="3" name="Content Placeholder 2"/>
          <p:cNvSpPr>
            <a:spLocks noGrp="1"/>
          </p:cNvSpPr>
          <p:nvPr>
            <p:ph sz="quarter" idx="4294967295"/>
          </p:nvPr>
        </p:nvSpPr>
        <p:spPr>
          <a:xfrm>
            <a:off x="914400" y="1752600"/>
            <a:ext cx="7467600" cy="3613150"/>
          </a:xfrm>
        </p:spPr>
        <p:txBody>
          <a:bodyPr>
            <a:normAutofit/>
          </a:bodyPr>
          <a:lstStyle/>
          <a:p>
            <a:pPr>
              <a:buFont typeface="Wingdings" panose="05000000000000000000" pitchFamily="2" charset="2"/>
              <a:buChar char="ü"/>
            </a:pPr>
            <a:r>
              <a:rPr lang="en-US" sz="1800" dirty="0" smtClean="0"/>
              <a:t>Role of system administration</a:t>
            </a:r>
          </a:p>
          <a:p>
            <a:pPr>
              <a:buFont typeface="Wingdings" panose="05000000000000000000" pitchFamily="2" charset="2"/>
              <a:buChar char="ü"/>
            </a:pPr>
            <a:r>
              <a:rPr lang="en-US" sz="1800" dirty="0" smtClean="0"/>
              <a:t>Role </a:t>
            </a:r>
            <a:r>
              <a:rPr lang="en-US" sz="1800" dirty="0" smtClean="0"/>
              <a:t>of system administrators</a:t>
            </a:r>
          </a:p>
          <a:p>
            <a:pPr>
              <a:buFont typeface="Wingdings" panose="05000000000000000000" pitchFamily="2" charset="2"/>
              <a:buChar char="ü"/>
            </a:pPr>
            <a:r>
              <a:rPr lang="en-US" sz="1800" dirty="0" smtClean="0"/>
              <a:t>Common </a:t>
            </a:r>
            <a:r>
              <a:rPr lang="en-US" sz="1800" dirty="0" smtClean="0"/>
              <a:t>system administration tasks</a:t>
            </a:r>
          </a:p>
          <a:p>
            <a:pPr>
              <a:buFont typeface="Wingdings" panose="05000000000000000000" pitchFamily="2" charset="2"/>
              <a:buChar char="ü"/>
            </a:pPr>
            <a:r>
              <a:rPr lang="en-US" sz="1800" dirty="0" smtClean="0"/>
              <a:t>Enterprise </a:t>
            </a:r>
            <a:r>
              <a:rPr lang="en-US" sz="1800" dirty="0" smtClean="0"/>
              <a:t>utilities</a:t>
            </a:r>
          </a:p>
          <a:p>
            <a:pPr>
              <a:buFont typeface="Wingdings" panose="05000000000000000000" pitchFamily="2" charset="2"/>
              <a:buChar char="ü"/>
            </a:pPr>
            <a:endParaRPr lang="en-US" sz="1800" dirty="0"/>
          </a:p>
        </p:txBody>
      </p:sp>
    </p:spTree>
    <p:extLst>
      <p:ext uri="{BB962C8B-B14F-4D97-AF65-F5344CB8AC3E}">
        <p14:creationId xmlns:p14="http://schemas.microsoft.com/office/powerpoint/2010/main" val="26213342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12</a:t>
            </a:fld>
            <a:endParaRPr lang="en-US"/>
          </a:p>
        </p:txBody>
      </p:sp>
      <p:sp>
        <p:nvSpPr>
          <p:cNvPr id="3" name="Rectangle 2"/>
          <p:cNvSpPr/>
          <p:nvPr/>
        </p:nvSpPr>
        <p:spPr>
          <a:xfrm>
            <a:off x="609600" y="1752600"/>
            <a:ext cx="8001000" cy="4801314"/>
          </a:xfrm>
          <a:prstGeom prst="rect">
            <a:avLst/>
          </a:prstGeom>
        </p:spPr>
        <p:txBody>
          <a:bodyPr wrap="square">
            <a:spAutoFit/>
          </a:bodyPr>
          <a:lstStyle/>
          <a:p>
            <a:pPr marL="342900" indent="-342900">
              <a:buFont typeface="+mj-lt"/>
              <a:buAutoNum type="arabicPeriod"/>
            </a:pPr>
            <a:r>
              <a:rPr lang="en-US" dirty="0"/>
              <a:t>What is system administration</a:t>
            </a:r>
            <a:r>
              <a:rPr lang="en-US" dirty="0" smtClean="0"/>
              <a:t>?</a:t>
            </a:r>
            <a:br>
              <a:rPr lang="en-US" dirty="0" smtClean="0"/>
            </a:br>
            <a:r>
              <a:rPr lang="en-US" dirty="0" smtClean="0"/>
              <a:t>Why </a:t>
            </a:r>
            <a:r>
              <a:rPr lang="en-US" dirty="0"/>
              <a:t>is system administration important</a:t>
            </a:r>
            <a:r>
              <a:rPr lang="en-US" dirty="0" smtClean="0"/>
              <a:t>?</a:t>
            </a:r>
          </a:p>
          <a:p>
            <a:pPr marL="342900" indent="-342900">
              <a:buFont typeface="+mj-lt"/>
              <a:buAutoNum type="arabicPeriod"/>
            </a:pPr>
            <a:r>
              <a:rPr lang="en-US" dirty="0" smtClean="0"/>
              <a:t>Who </a:t>
            </a:r>
            <a:r>
              <a:rPr lang="en-US" dirty="0"/>
              <a:t>is a system administrator</a:t>
            </a:r>
            <a:r>
              <a:rPr lang="en-US" dirty="0" smtClean="0"/>
              <a:t>?</a:t>
            </a:r>
          </a:p>
          <a:p>
            <a:pPr marL="342900" indent="-342900">
              <a:buFont typeface="+mj-lt"/>
              <a:buAutoNum type="arabicPeriod"/>
            </a:pPr>
            <a:r>
              <a:rPr lang="en-US" dirty="0" smtClean="0"/>
              <a:t>What </a:t>
            </a:r>
            <a:r>
              <a:rPr lang="en-US" dirty="0"/>
              <a:t>are some of the important day-to-day activities performed by system administrators</a:t>
            </a:r>
            <a:r>
              <a:rPr lang="en-US" dirty="0" smtClean="0"/>
              <a:t>?</a:t>
            </a:r>
          </a:p>
          <a:p>
            <a:pPr marL="342900" indent="-342900">
              <a:buFont typeface="+mj-lt"/>
              <a:buAutoNum type="arabicPeriod"/>
            </a:pPr>
            <a:r>
              <a:rPr lang="en-US" dirty="0" smtClean="0"/>
              <a:t>Define </a:t>
            </a:r>
            <a:r>
              <a:rPr lang="en-US" dirty="0"/>
              <a:t>Infrastructure as a Service (IaaS</a:t>
            </a:r>
            <a:r>
              <a:rPr lang="en-US" dirty="0" smtClean="0"/>
              <a:t>).</a:t>
            </a:r>
          </a:p>
          <a:p>
            <a:pPr marL="342900" indent="-342900">
              <a:buFont typeface="+mj-lt"/>
              <a:buAutoNum type="arabicPeriod"/>
            </a:pPr>
            <a:r>
              <a:rPr lang="en-US" dirty="0" smtClean="0"/>
              <a:t>What are some of the benefits of using an IaaS provider? </a:t>
            </a:r>
          </a:p>
          <a:p>
            <a:pPr marL="342900" indent="-342900">
              <a:buFont typeface="+mj-lt"/>
              <a:buAutoNum type="arabicPeriod"/>
            </a:pPr>
            <a:r>
              <a:rPr lang="en-US" dirty="0" smtClean="0"/>
              <a:t>What </a:t>
            </a:r>
            <a:r>
              <a:rPr lang="en-US" dirty="0"/>
              <a:t>is a virtual server</a:t>
            </a:r>
            <a:r>
              <a:rPr lang="en-US" dirty="0" smtClean="0"/>
              <a:t>?</a:t>
            </a:r>
          </a:p>
          <a:p>
            <a:pPr marL="342900" indent="-342900">
              <a:buFont typeface="+mj-lt"/>
              <a:buAutoNum type="arabicPeriod"/>
            </a:pPr>
            <a:r>
              <a:rPr lang="en-US" dirty="0" smtClean="0"/>
              <a:t>What </a:t>
            </a:r>
            <a:r>
              <a:rPr lang="en-US" dirty="0"/>
              <a:t>are some benefits of virtualization? </a:t>
            </a:r>
            <a:endParaRPr lang="en-US" dirty="0" smtClean="0"/>
          </a:p>
          <a:p>
            <a:pPr marL="342900" indent="-342900">
              <a:buFont typeface="+mj-lt"/>
              <a:buAutoNum type="arabicPeriod"/>
            </a:pPr>
            <a:r>
              <a:rPr lang="en-US" dirty="0" smtClean="0"/>
              <a:t>What </a:t>
            </a:r>
            <a:r>
              <a:rPr lang="en-US" dirty="0"/>
              <a:t>is the role of a system administrator in </a:t>
            </a:r>
            <a:r>
              <a:rPr lang="en-US" dirty="0" smtClean="0"/>
              <a:t>maintaining </a:t>
            </a:r>
            <a:r>
              <a:rPr lang="en-US" dirty="0"/>
              <a:t>information security in an </a:t>
            </a:r>
            <a:r>
              <a:rPr lang="en-US" dirty="0" smtClean="0"/>
              <a:t>organization?</a:t>
            </a:r>
          </a:p>
          <a:p>
            <a:pPr marL="342900" indent="-342900">
              <a:buFont typeface="+mj-lt"/>
              <a:buAutoNum type="arabicPeriod"/>
            </a:pPr>
            <a:r>
              <a:rPr lang="en-US" dirty="0" smtClean="0"/>
              <a:t>What </a:t>
            </a:r>
            <a:r>
              <a:rPr lang="en-US" dirty="0"/>
              <a:t>is software </a:t>
            </a:r>
            <a:r>
              <a:rPr lang="en-US" dirty="0" smtClean="0"/>
              <a:t>configuration?</a:t>
            </a:r>
          </a:p>
          <a:p>
            <a:pPr marL="342900" indent="-342900">
              <a:buFont typeface="+mj-lt"/>
              <a:buAutoNum type="arabicPeriod"/>
            </a:pPr>
            <a:r>
              <a:rPr lang="en-US" dirty="0" smtClean="0"/>
              <a:t>How </a:t>
            </a:r>
            <a:r>
              <a:rPr lang="en-US" dirty="0"/>
              <a:t>does software configuration impact information </a:t>
            </a:r>
            <a:r>
              <a:rPr lang="en-US" dirty="0" smtClean="0"/>
              <a:t>security?</a:t>
            </a:r>
          </a:p>
          <a:p>
            <a:pPr marL="342900" indent="-342900">
              <a:buFont typeface="+mj-lt"/>
              <a:buAutoNum type="arabicPeriod"/>
            </a:pPr>
            <a:r>
              <a:rPr lang="en-US" dirty="0" smtClean="0"/>
              <a:t>Define </a:t>
            </a:r>
            <a:r>
              <a:rPr lang="en-US" dirty="0"/>
              <a:t>access control. How can weak access controls impact information security</a:t>
            </a:r>
            <a:r>
              <a:rPr lang="en-US" dirty="0" smtClean="0"/>
              <a:t>?</a:t>
            </a:r>
          </a:p>
          <a:p>
            <a:pPr marL="342900" indent="-342900">
              <a:buFont typeface="+mj-lt"/>
              <a:buAutoNum type="arabicPeriod"/>
            </a:pPr>
            <a:r>
              <a:rPr lang="en-US" dirty="0"/>
              <a:t>Define user management. How does user </a:t>
            </a:r>
            <a:r>
              <a:rPr lang="en-US" dirty="0" smtClean="0"/>
              <a:t>management impact </a:t>
            </a:r>
            <a:r>
              <a:rPr lang="en-US" dirty="0"/>
              <a:t>information </a:t>
            </a:r>
            <a:r>
              <a:rPr lang="en-US" dirty="0" smtClean="0"/>
              <a:t>security?</a:t>
            </a:r>
          </a:p>
        </p:txBody>
      </p:sp>
      <p:sp>
        <p:nvSpPr>
          <p:cNvPr id="4" name="Title 1"/>
          <p:cNvSpPr txBox="1">
            <a:spLocks/>
          </p:cNvSpPr>
          <p:nvPr/>
        </p:nvSpPr>
        <p:spPr>
          <a:xfrm>
            <a:off x="914400" y="762000"/>
            <a:ext cx="7315200" cy="80327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Chapter Review Questions</a:t>
            </a:r>
            <a:endParaRPr lang="en-US" dirty="0"/>
          </a:p>
        </p:txBody>
      </p:sp>
    </p:spTree>
    <p:extLst>
      <p:ext uri="{BB962C8B-B14F-4D97-AF65-F5344CB8AC3E}">
        <p14:creationId xmlns:p14="http://schemas.microsoft.com/office/powerpoint/2010/main" val="11493052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13</a:t>
            </a:fld>
            <a:endParaRPr lang="en-US"/>
          </a:p>
        </p:txBody>
      </p:sp>
      <p:sp>
        <p:nvSpPr>
          <p:cNvPr id="3" name="Rectangle 2"/>
          <p:cNvSpPr/>
          <p:nvPr/>
        </p:nvSpPr>
        <p:spPr>
          <a:xfrm>
            <a:off x="583660" y="1612642"/>
            <a:ext cx="8305800" cy="5016758"/>
          </a:xfrm>
          <a:prstGeom prst="rect">
            <a:avLst/>
          </a:prstGeom>
        </p:spPr>
        <p:txBody>
          <a:bodyPr wrap="square">
            <a:spAutoFit/>
          </a:bodyPr>
          <a:lstStyle/>
          <a:p>
            <a:pPr marL="342900" indent="-342900">
              <a:buFont typeface="+mj-lt"/>
              <a:buAutoNum type="arabicPeriod" startAt="13"/>
            </a:pPr>
            <a:r>
              <a:rPr lang="en-US" sz="1600" dirty="0" smtClean="0"/>
              <a:t>What </a:t>
            </a:r>
            <a:r>
              <a:rPr lang="en-US" sz="1600" dirty="0"/>
              <a:t>is monitoring? How does it help information </a:t>
            </a:r>
            <a:r>
              <a:rPr lang="en-US" sz="1600" dirty="0" smtClean="0"/>
              <a:t>security?</a:t>
            </a:r>
          </a:p>
          <a:p>
            <a:pPr marL="342900" indent="-342900">
              <a:buFont typeface="+mj-lt"/>
              <a:buAutoNum type="arabicPeriod" startAt="13"/>
            </a:pPr>
            <a:r>
              <a:rPr lang="en-US" sz="1600" dirty="0" smtClean="0"/>
              <a:t>What </a:t>
            </a:r>
            <a:r>
              <a:rPr lang="en-US" sz="1600" dirty="0"/>
              <a:t>is reactive monitoring? What are some common reactive monitoring </a:t>
            </a:r>
            <a:r>
              <a:rPr lang="en-US" sz="1600" dirty="0" smtClean="0"/>
              <a:t>methods?</a:t>
            </a:r>
          </a:p>
          <a:p>
            <a:pPr marL="342900" indent="-342900">
              <a:buFont typeface="+mj-lt"/>
              <a:buAutoNum type="arabicPeriod" startAt="13"/>
            </a:pPr>
            <a:r>
              <a:rPr lang="en-US" sz="1600" dirty="0" smtClean="0"/>
              <a:t>What </a:t>
            </a:r>
            <a:r>
              <a:rPr lang="en-US" sz="1600" dirty="0"/>
              <a:t>is proactive testing? What are some common pro- active testing methods</a:t>
            </a:r>
            <a:r>
              <a:rPr lang="en-US" sz="1600" dirty="0" smtClean="0"/>
              <a:t>?</a:t>
            </a:r>
          </a:p>
          <a:p>
            <a:pPr marL="342900" indent="-342900">
              <a:buFont typeface="+mj-lt"/>
              <a:buAutoNum type="arabicPeriod" startAt="13"/>
            </a:pPr>
            <a:r>
              <a:rPr lang="en-US" sz="1600" dirty="0" smtClean="0"/>
              <a:t>What </a:t>
            </a:r>
            <a:r>
              <a:rPr lang="en-US" sz="1600" dirty="0"/>
              <a:t>is a system update? What are the challenges in keeping systems updated? Why is it important for </a:t>
            </a:r>
            <a:r>
              <a:rPr lang="en-US" sz="1600" dirty="0" smtClean="0"/>
              <a:t>information </a:t>
            </a:r>
            <a:r>
              <a:rPr lang="en-US" sz="1600" dirty="0"/>
              <a:t>security</a:t>
            </a:r>
            <a:r>
              <a:rPr lang="en-US" sz="1600" dirty="0" smtClean="0"/>
              <a:t>?</a:t>
            </a:r>
          </a:p>
          <a:p>
            <a:pPr marL="342900" indent="-342900">
              <a:buFont typeface="+mj-lt"/>
              <a:buAutoNum type="arabicPeriod" startAt="13"/>
            </a:pPr>
            <a:r>
              <a:rPr lang="en-US" sz="1600" dirty="0" smtClean="0"/>
              <a:t>What </a:t>
            </a:r>
            <a:r>
              <a:rPr lang="en-US" sz="1600" dirty="0"/>
              <a:t>is a single point of failure? How do system </a:t>
            </a:r>
            <a:r>
              <a:rPr lang="en-US" sz="1600" dirty="0" smtClean="0"/>
              <a:t>administrators </a:t>
            </a:r>
            <a:r>
              <a:rPr lang="en-US" sz="1600" dirty="0"/>
              <a:t>typically deal with single points of </a:t>
            </a:r>
            <a:r>
              <a:rPr lang="en-US" sz="1600" dirty="0" smtClean="0"/>
              <a:t>failure?</a:t>
            </a:r>
          </a:p>
          <a:p>
            <a:pPr marL="342900" indent="-342900">
              <a:buFont typeface="+mj-lt"/>
              <a:buAutoNum type="arabicPeriod" startAt="13"/>
            </a:pPr>
            <a:r>
              <a:rPr lang="en-US" sz="1600" dirty="0" smtClean="0"/>
              <a:t>What </a:t>
            </a:r>
            <a:r>
              <a:rPr lang="en-US" sz="1600" dirty="0"/>
              <a:t>is the difference between cold spares and hot spares</a:t>
            </a:r>
            <a:r>
              <a:rPr lang="en-US" sz="1600" dirty="0" smtClean="0"/>
              <a:t>?</a:t>
            </a:r>
          </a:p>
          <a:p>
            <a:pPr marL="342900" indent="-342900">
              <a:buFont typeface="+mj-lt"/>
              <a:buAutoNum type="arabicPeriod" startAt="13"/>
            </a:pPr>
            <a:r>
              <a:rPr lang="en-US" sz="1600" dirty="0"/>
              <a:t>What is Active Directory? What role does it play in main- </a:t>
            </a:r>
            <a:r>
              <a:rPr lang="en-US" sz="1600" dirty="0" err="1"/>
              <a:t>taining</a:t>
            </a:r>
            <a:r>
              <a:rPr lang="en-US" sz="1600" dirty="0"/>
              <a:t> information security on Windows </a:t>
            </a:r>
            <a:r>
              <a:rPr lang="en-US" sz="1600" dirty="0" smtClean="0"/>
              <a:t>computers?</a:t>
            </a:r>
          </a:p>
          <a:p>
            <a:pPr marL="342900" indent="-342900">
              <a:buFont typeface="+mj-lt"/>
              <a:buAutoNum type="arabicPeriod" startAt="13"/>
            </a:pPr>
            <a:r>
              <a:rPr lang="en-US" sz="1600" dirty="0" smtClean="0"/>
              <a:t>What </a:t>
            </a:r>
            <a:r>
              <a:rPr lang="en-US" sz="1600" dirty="0"/>
              <a:t>are group policies? How do group policies assist system administrators in maintaining information </a:t>
            </a:r>
            <a:r>
              <a:rPr lang="en-US" sz="1600" dirty="0" smtClean="0"/>
              <a:t>security?</a:t>
            </a:r>
          </a:p>
          <a:p>
            <a:pPr marL="342900" indent="-342900">
              <a:buFont typeface="+mj-lt"/>
              <a:buAutoNum type="arabicPeriod" startAt="13"/>
            </a:pPr>
            <a:r>
              <a:rPr lang="en-US" sz="1600" dirty="0" smtClean="0"/>
              <a:t>What </a:t>
            </a:r>
            <a:r>
              <a:rPr lang="en-US" sz="1600" dirty="0"/>
              <a:t>is a domain </a:t>
            </a:r>
            <a:r>
              <a:rPr lang="en-US" sz="1600" dirty="0" smtClean="0"/>
              <a:t>controller?</a:t>
            </a:r>
          </a:p>
          <a:p>
            <a:pPr marL="342900" indent="-342900">
              <a:buFont typeface="+mj-lt"/>
              <a:buAutoNum type="arabicPeriod" startAt="13"/>
            </a:pPr>
            <a:r>
              <a:rPr lang="en-US" sz="1600" dirty="0" smtClean="0"/>
              <a:t>Provide </a:t>
            </a:r>
            <a:r>
              <a:rPr lang="en-US" sz="1600" dirty="0"/>
              <a:t>a brief description (two to three sentences </a:t>
            </a:r>
            <a:r>
              <a:rPr lang="en-US" sz="1600" dirty="0" smtClean="0"/>
              <a:t>maximum</a:t>
            </a:r>
            <a:r>
              <a:rPr lang="en-US" sz="1600" dirty="0"/>
              <a:t>) of the information security features of the latest version of Microsoft’s System Center or comparable </a:t>
            </a:r>
            <a:r>
              <a:rPr lang="en-US" sz="1600" dirty="0" smtClean="0"/>
              <a:t>product.</a:t>
            </a:r>
          </a:p>
          <a:p>
            <a:pPr marL="342900" indent="-342900">
              <a:buFont typeface="+mj-lt"/>
              <a:buAutoNum type="arabicPeriod" startAt="13"/>
            </a:pPr>
            <a:r>
              <a:rPr lang="en-US" sz="1600" dirty="0" smtClean="0"/>
              <a:t>What </a:t>
            </a:r>
            <a:r>
              <a:rPr lang="en-US" sz="1600" dirty="0"/>
              <a:t>is Linux? Why is it popular? What are some of the most popular distributions of </a:t>
            </a:r>
            <a:r>
              <a:rPr lang="en-US" sz="1600" dirty="0" smtClean="0"/>
              <a:t>Linux?</a:t>
            </a:r>
          </a:p>
          <a:p>
            <a:pPr marL="342900" indent="-342900">
              <a:buFont typeface="+mj-lt"/>
              <a:buAutoNum type="arabicPeriod" startAt="13"/>
            </a:pPr>
            <a:r>
              <a:rPr lang="en-US" sz="1600" dirty="0" smtClean="0"/>
              <a:t>Provide </a:t>
            </a:r>
            <a:r>
              <a:rPr lang="en-US" sz="1600" dirty="0"/>
              <a:t>a brief overview (two to three sentences maxi- mum) of the capabilities of Puppet, the IT automation software used by many system administrators</a:t>
            </a:r>
            <a:r>
              <a:rPr lang="en-US" sz="1600" dirty="0" smtClean="0"/>
              <a:t>.</a:t>
            </a:r>
            <a:endParaRPr lang="en-US" sz="1600" dirty="0"/>
          </a:p>
        </p:txBody>
      </p:sp>
      <p:sp>
        <p:nvSpPr>
          <p:cNvPr id="4" name="Title 1"/>
          <p:cNvSpPr txBox="1">
            <a:spLocks/>
          </p:cNvSpPr>
          <p:nvPr/>
        </p:nvSpPr>
        <p:spPr>
          <a:xfrm>
            <a:off x="914400" y="762000"/>
            <a:ext cx="7315200" cy="80327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Chapter Review Questions</a:t>
            </a:r>
            <a:endParaRPr lang="en-US" dirty="0"/>
          </a:p>
        </p:txBody>
      </p:sp>
    </p:spTree>
    <p:extLst>
      <p:ext uri="{BB962C8B-B14F-4D97-AF65-F5344CB8AC3E}">
        <p14:creationId xmlns:p14="http://schemas.microsoft.com/office/powerpoint/2010/main" val="2882636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14</a:t>
            </a:fld>
            <a:endParaRPr lang="en-US"/>
          </a:p>
        </p:txBody>
      </p:sp>
      <p:sp>
        <p:nvSpPr>
          <p:cNvPr id="2" name="Title 1"/>
          <p:cNvSpPr>
            <a:spLocks noGrp="1"/>
          </p:cNvSpPr>
          <p:nvPr>
            <p:ph type="title" idx="4294967295"/>
          </p:nvPr>
        </p:nvSpPr>
        <p:spPr>
          <a:xfrm>
            <a:off x="914400" y="762000"/>
            <a:ext cx="7315200" cy="803275"/>
          </a:xfrm>
        </p:spPr>
        <p:txBody>
          <a:bodyPr/>
          <a:lstStyle/>
          <a:p>
            <a:r>
              <a:rPr lang="en-US" dirty="0" smtClean="0"/>
              <a:t>Example case: T J Maxx</a:t>
            </a:r>
            <a:endParaRPr lang="en-US" dirty="0"/>
          </a:p>
        </p:txBody>
      </p:sp>
      <p:sp>
        <p:nvSpPr>
          <p:cNvPr id="3" name="Content Placeholder 2"/>
          <p:cNvSpPr>
            <a:spLocks noGrp="1"/>
          </p:cNvSpPr>
          <p:nvPr>
            <p:ph sz="quarter" idx="4294967295"/>
          </p:nvPr>
        </p:nvSpPr>
        <p:spPr>
          <a:xfrm>
            <a:off x="528536" y="1676400"/>
            <a:ext cx="6086739" cy="4267200"/>
          </a:xfrm>
        </p:spPr>
        <p:txBody>
          <a:bodyPr>
            <a:noAutofit/>
          </a:bodyPr>
          <a:lstStyle/>
          <a:p>
            <a:r>
              <a:rPr lang="en-US" sz="1800" dirty="0" smtClean="0"/>
              <a:t>Major corporate information security </a:t>
            </a:r>
            <a:r>
              <a:rPr lang="en-US" sz="1800" dirty="0" smtClean="0"/>
              <a:t>incident in 2007, in which gang of hackers</a:t>
            </a:r>
            <a:endParaRPr lang="en-US" sz="1800" dirty="0" smtClean="0"/>
          </a:p>
          <a:p>
            <a:pPr lvl="1"/>
            <a:r>
              <a:rPr lang="en-US" sz="1600" dirty="0" smtClean="0"/>
              <a:t>Used network sniffing </a:t>
            </a:r>
            <a:r>
              <a:rPr lang="en-US" sz="1600" dirty="0" smtClean="0"/>
              <a:t>equipment to intercept employee logons, passwords, and </a:t>
            </a:r>
            <a:r>
              <a:rPr lang="en-US" sz="1600" dirty="0" err="1" smtClean="0"/>
              <a:t>creditcard</a:t>
            </a:r>
            <a:r>
              <a:rPr lang="en-US" sz="1600" dirty="0" smtClean="0"/>
              <a:t> transfer traffic (from POS to store servers) over </a:t>
            </a:r>
            <a:r>
              <a:rPr lang="en-US" sz="1600" dirty="0" err="1" smtClean="0"/>
              <a:t>insecured</a:t>
            </a:r>
            <a:r>
              <a:rPr lang="en-US" sz="1600" dirty="0" smtClean="0"/>
              <a:t> store wireless access points</a:t>
            </a:r>
          </a:p>
          <a:p>
            <a:pPr lvl="1"/>
            <a:r>
              <a:rPr lang="en-US" sz="1600" dirty="0" smtClean="0"/>
              <a:t>Gained access to corporate databases because employee </a:t>
            </a:r>
            <a:r>
              <a:rPr lang="en-US" sz="1600" dirty="0"/>
              <a:t>accounts were linked to </a:t>
            </a:r>
            <a:r>
              <a:rPr lang="en-US" sz="1600" dirty="0" smtClean="0"/>
              <a:t>corporate IT</a:t>
            </a:r>
          </a:p>
          <a:p>
            <a:pPr lvl="1"/>
            <a:r>
              <a:rPr lang="en-US" sz="1600" dirty="0" smtClean="0"/>
              <a:t>Used </a:t>
            </a:r>
            <a:r>
              <a:rPr lang="en-US" sz="1600" dirty="0"/>
              <a:t>SQL injection attacks to place </a:t>
            </a:r>
            <a:r>
              <a:rPr lang="en-US" sz="1600" dirty="0" smtClean="0"/>
              <a:t>malware </a:t>
            </a:r>
            <a:r>
              <a:rPr lang="en-US" sz="1600" dirty="0"/>
              <a:t>on web applications and gain access to corporate </a:t>
            </a:r>
            <a:r>
              <a:rPr lang="en-US" sz="1600" dirty="0" smtClean="0"/>
              <a:t>&amp; credit card databases</a:t>
            </a:r>
          </a:p>
          <a:p>
            <a:pPr lvl="1"/>
            <a:r>
              <a:rPr lang="en-US" sz="1600" dirty="0" smtClean="0"/>
              <a:t>Was discovered in 2008/2009 and indicted for w</a:t>
            </a:r>
            <a:r>
              <a:rPr lang="en-US" sz="1600" dirty="0" smtClean="0"/>
              <a:t>ire </a:t>
            </a:r>
            <a:r>
              <a:rPr lang="en-US" sz="1600" dirty="0" smtClean="0"/>
              <a:t>fraud, damage to computer systems, conspiracy, criminal forfeiture, and </a:t>
            </a:r>
            <a:r>
              <a:rPr lang="en-US" sz="1600" dirty="0" smtClean="0"/>
              <a:t>related charges</a:t>
            </a:r>
          </a:p>
          <a:p>
            <a:pPr lvl="1"/>
            <a:r>
              <a:rPr lang="en-US" sz="1600" dirty="0" smtClean="0"/>
              <a:t>Damage:  ca. $64 million</a:t>
            </a:r>
            <a:endParaRPr lang="en-US" sz="1600" dirty="0" smtClean="0"/>
          </a:p>
          <a:p>
            <a:r>
              <a:rPr lang="en-US" sz="1800" dirty="0" smtClean="0"/>
              <a:t>System administration failure</a:t>
            </a:r>
          </a:p>
          <a:p>
            <a:pPr lvl="1"/>
            <a:r>
              <a:rPr lang="en-US" sz="1600" dirty="0" smtClean="0"/>
              <a:t>No encryption at T J Maxx stores</a:t>
            </a:r>
          </a:p>
          <a:p>
            <a:pPr lvl="1"/>
            <a:r>
              <a:rPr lang="en-US" sz="1600" dirty="0" smtClean="0"/>
              <a:t>Web application vulnerabilities at other stores</a:t>
            </a:r>
            <a:endParaRPr lang="en-US" sz="1600" dirty="0"/>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200" y="1676400"/>
            <a:ext cx="2243667"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6339" y="2952066"/>
            <a:ext cx="1957387" cy="15437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4"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93933" y="4572000"/>
            <a:ext cx="2362200" cy="13307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5171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15</a:t>
            </a:fld>
            <a:endParaRPr lang="en-US"/>
          </a:p>
        </p:txBody>
      </p:sp>
      <p:sp>
        <p:nvSpPr>
          <p:cNvPr id="3" name="Rectangle 2"/>
          <p:cNvSpPr/>
          <p:nvPr/>
        </p:nvSpPr>
        <p:spPr>
          <a:xfrm>
            <a:off x="838200" y="1752600"/>
            <a:ext cx="7391400" cy="2585323"/>
          </a:xfrm>
          <a:prstGeom prst="rect">
            <a:avLst/>
          </a:prstGeom>
        </p:spPr>
        <p:txBody>
          <a:bodyPr wrap="square">
            <a:spAutoFit/>
          </a:bodyPr>
          <a:lstStyle/>
          <a:p>
            <a:pPr marL="342900" indent="-342900">
              <a:buFont typeface="+mj-lt"/>
              <a:buAutoNum type="arabicPeriod"/>
            </a:pPr>
            <a:r>
              <a:rPr lang="en-US" dirty="0"/>
              <a:t>Based on the information provided above, list as many example of violation of confidentiality, integrity, and availability identified in the </a:t>
            </a:r>
            <a:r>
              <a:rPr lang="en-US" dirty="0" smtClean="0"/>
              <a:t>case.</a:t>
            </a:r>
          </a:p>
          <a:p>
            <a:pPr marL="342900" indent="-342900">
              <a:buFont typeface="+mj-lt"/>
              <a:buAutoNum type="arabicPeriod"/>
            </a:pPr>
            <a:r>
              <a:rPr lang="en-US" dirty="0" smtClean="0"/>
              <a:t>Based </a:t>
            </a:r>
            <a:r>
              <a:rPr lang="en-US" dirty="0"/>
              <a:t>on the case, identify the failures in execution of the common system administration tasks at T.J. Maxx at the time of the </a:t>
            </a:r>
            <a:r>
              <a:rPr lang="en-US" dirty="0" smtClean="0"/>
              <a:t>case</a:t>
            </a:r>
          </a:p>
          <a:p>
            <a:pPr marL="342900" indent="-342900">
              <a:buFont typeface="+mj-lt"/>
              <a:buAutoNum type="arabicPeriod"/>
            </a:pPr>
            <a:r>
              <a:rPr lang="en-US" dirty="0"/>
              <a:t>If you were responsible for system administration at T.J. Maxx, what are the things you would have done to pre- vent the occurrence of the incidents reported in the case</a:t>
            </a:r>
            <a:r>
              <a:rPr lang="en-US" dirty="0" smtClean="0"/>
              <a:t>?</a:t>
            </a:r>
            <a:endParaRPr lang="en-US" dirty="0"/>
          </a:p>
          <a:p>
            <a:r>
              <a:rPr lang="en-US" dirty="0"/>
              <a:t> </a:t>
            </a:r>
          </a:p>
        </p:txBody>
      </p:sp>
      <p:sp>
        <p:nvSpPr>
          <p:cNvPr id="4" name="Title 1"/>
          <p:cNvSpPr txBox="1">
            <a:spLocks/>
          </p:cNvSpPr>
          <p:nvPr/>
        </p:nvSpPr>
        <p:spPr>
          <a:xfrm>
            <a:off x="914400" y="762000"/>
            <a:ext cx="7315200" cy="80327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Example Case Questions</a:t>
            </a:r>
            <a:endParaRPr lang="en-US" dirty="0"/>
          </a:p>
        </p:txBody>
      </p:sp>
    </p:spTree>
    <p:extLst>
      <p:ext uri="{BB962C8B-B14F-4D97-AF65-F5344CB8AC3E}">
        <p14:creationId xmlns:p14="http://schemas.microsoft.com/office/powerpoint/2010/main" val="2523491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16</a:t>
            </a:fld>
            <a:endParaRPr 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879" y="1731818"/>
            <a:ext cx="8468242" cy="47771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1"/>
          <p:cNvSpPr txBox="1">
            <a:spLocks/>
          </p:cNvSpPr>
          <p:nvPr/>
        </p:nvSpPr>
        <p:spPr>
          <a:xfrm>
            <a:off x="914400" y="762000"/>
            <a:ext cx="7315200" cy="80327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Critical Thinking Exercise</a:t>
            </a:r>
            <a:endParaRPr lang="en-US" dirty="0"/>
          </a:p>
        </p:txBody>
      </p:sp>
    </p:spTree>
    <p:extLst>
      <p:ext uri="{BB962C8B-B14F-4D97-AF65-F5344CB8AC3E}">
        <p14:creationId xmlns:p14="http://schemas.microsoft.com/office/powerpoint/2010/main" val="24650601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17</a:t>
            </a:fld>
            <a:endParaRPr lang="en-US"/>
          </a:p>
        </p:txBody>
      </p:sp>
      <p:sp>
        <p:nvSpPr>
          <p:cNvPr id="4" name="Title 1"/>
          <p:cNvSpPr txBox="1">
            <a:spLocks/>
          </p:cNvSpPr>
          <p:nvPr/>
        </p:nvSpPr>
        <p:spPr>
          <a:xfrm>
            <a:off x="914400" y="762000"/>
            <a:ext cx="7315200" cy="803275"/>
          </a:xfrm>
          <a:prstGeom prst="rect">
            <a:avLst/>
          </a:prstGeom>
        </p:spPr>
        <p:txBody>
          <a:bodyPr vert="horz" lIns="91440" tIns="45720" rIns="91440" bIns="45720" rtlCol="0" anchor="ctr">
            <a:normAutofit fontScale="77500" lnSpcReduction="20000"/>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Critical Thinking Exercise Questions</a:t>
            </a:r>
            <a:endParaRPr lang="en-US" dirty="0"/>
          </a:p>
        </p:txBody>
      </p:sp>
      <p:sp>
        <p:nvSpPr>
          <p:cNvPr id="3" name="Rectangle 2"/>
          <p:cNvSpPr/>
          <p:nvPr/>
        </p:nvSpPr>
        <p:spPr>
          <a:xfrm>
            <a:off x="914400" y="1828800"/>
            <a:ext cx="7467600" cy="1754326"/>
          </a:xfrm>
          <a:prstGeom prst="rect">
            <a:avLst/>
          </a:prstGeom>
        </p:spPr>
        <p:txBody>
          <a:bodyPr wrap="square">
            <a:spAutoFit/>
          </a:bodyPr>
          <a:lstStyle/>
          <a:p>
            <a:pPr marL="342900" indent="-342900">
              <a:buFont typeface="+mj-lt"/>
              <a:buAutoNum type="arabicPeriod"/>
            </a:pPr>
            <a:r>
              <a:rPr lang="en-US" dirty="0" smtClean="0"/>
              <a:t>Should </a:t>
            </a:r>
            <a:r>
              <a:rPr lang="en-US" dirty="0"/>
              <a:t>system administrators and companies be </a:t>
            </a:r>
            <a:r>
              <a:rPr lang="en-US" dirty="0" err="1"/>
              <a:t>respon-sible</a:t>
            </a:r>
            <a:r>
              <a:rPr lang="en-US" dirty="0"/>
              <a:t> for the content posted by users of a </a:t>
            </a:r>
            <a:r>
              <a:rPr lang="en-US" dirty="0" smtClean="0"/>
              <a:t>website?</a:t>
            </a:r>
          </a:p>
          <a:p>
            <a:pPr marL="342900" indent="-342900">
              <a:buFont typeface="+mj-lt"/>
              <a:buAutoNum type="arabicPeriod"/>
            </a:pPr>
            <a:r>
              <a:rPr lang="en-US" dirty="0" smtClean="0"/>
              <a:t>If you </a:t>
            </a:r>
            <a:r>
              <a:rPr lang="en-US" dirty="0"/>
              <a:t>are the system administrator of a website and you receive a request from a user to delete a </a:t>
            </a:r>
            <a:r>
              <a:rPr lang="en-US" dirty="0" smtClean="0"/>
              <a:t>picture uploaded </a:t>
            </a:r>
            <a:r>
              <a:rPr lang="en-US" dirty="0"/>
              <a:t>by a friend at a party that includes the user. Would you consider the request reasonable</a:t>
            </a:r>
            <a:r>
              <a:rPr lang="en-US" dirty="0" smtClean="0"/>
              <a:t>?</a:t>
            </a:r>
            <a:r>
              <a:rPr lang="en-US" dirty="0"/>
              <a:t> </a:t>
            </a:r>
            <a:r>
              <a:rPr lang="en-US" dirty="0" smtClean="0"/>
              <a:t> Would you delete the picture?</a:t>
            </a:r>
            <a:endParaRPr lang="en-US" dirty="0"/>
          </a:p>
        </p:txBody>
      </p:sp>
    </p:spTree>
    <p:extLst>
      <p:ext uri="{BB962C8B-B14F-4D97-AF65-F5344CB8AC3E}">
        <p14:creationId xmlns:p14="http://schemas.microsoft.com/office/powerpoint/2010/main" val="1407870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18</a:t>
            </a:fld>
            <a:endParaRPr lang="en-US"/>
          </a:p>
        </p:txBody>
      </p:sp>
      <p:sp>
        <p:nvSpPr>
          <p:cNvPr id="2" name="Title 1"/>
          <p:cNvSpPr>
            <a:spLocks noGrp="1"/>
          </p:cNvSpPr>
          <p:nvPr>
            <p:ph type="title" idx="4294967295"/>
          </p:nvPr>
        </p:nvSpPr>
        <p:spPr>
          <a:xfrm>
            <a:off x="990600" y="762000"/>
            <a:ext cx="5275263" cy="792163"/>
          </a:xfrm>
        </p:spPr>
        <p:txBody>
          <a:bodyPr/>
          <a:lstStyle/>
          <a:p>
            <a:r>
              <a:rPr lang="en-US" dirty="0" smtClean="0"/>
              <a:t>Design </a:t>
            </a:r>
            <a:r>
              <a:rPr lang="en-US" dirty="0" smtClean="0"/>
              <a:t>Case</a:t>
            </a:r>
            <a:endParaRPr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638588"/>
            <a:ext cx="8153400" cy="4477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61610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19</a:t>
            </a:fld>
            <a:endParaRPr lang="en-US"/>
          </a:p>
        </p:txBody>
      </p:sp>
      <p:sp>
        <p:nvSpPr>
          <p:cNvPr id="2" name="Title 1"/>
          <p:cNvSpPr>
            <a:spLocks noGrp="1"/>
          </p:cNvSpPr>
          <p:nvPr>
            <p:ph type="title" idx="4294967295"/>
          </p:nvPr>
        </p:nvSpPr>
        <p:spPr>
          <a:xfrm>
            <a:off x="990600" y="762000"/>
            <a:ext cx="5275263" cy="792163"/>
          </a:xfrm>
        </p:spPr>
        <p:txBody>
          <a:bodyPr/>
          <a:lstStyle/>
          <a:p>
            <a:r>
              <a:rPr lang="en-US" dirty="0" smtClean="0"/>
              <a:t>Design </a:t>
            </a:r>
            <a:r>
              <a:rPr lang="en-US" dirty="0" smtClean="0"/>
              <a:t>Case</a:t>
            </a:r>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800" y="1828800"/>
            <a:ext cx="7305675" cy="3819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77505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41B0A3F-D3D1-4D5A-8D2D-36133BDF8F05}" type="slidenum">
              <a:rPr lang="en-US" smtClean="0"/>
              <a:pPr>
                <a:defRPr/>
              </a:pPr>
              <a:t>2</a:t>
            </a:fld>
            <a:endParaRPr lang="en-US" dirty="0"/>
          </a:p>
        </p:txBody>
      </p:sp>
      <p:sp>
        <p:nvSpPr>
          <p:cNvPr id="2" name="Title 1"/>
          <p:cNvSpPr>
            <a:spLocks noGrp="1"/>
          </p:cNvSpPr>
          <p:nvPr>
            <p:ph type="title" idx="4294967295"/>
          </p:nvPr>
        </p:nvSpPr>
        <p:spPr>
          <a:xfrm>
            <a:off x="876300" y="789781"/>
            <a:ext cx="5275263" cy="820737"/>
          </a:xfrm>
        </p:spPr>
        <p:txBody>
          <a:bodyPr>
            <a:normAutofit/>
          </a:bodyPr>
          <a:lstStyle/>
          <a:p>
            <a:r>
              <a:rPr lang="en-US" sz="3200" b="1" dirty="0" smtClean="0">
                <a:solidFill>
                  <a:schemeClr val="accent1">
                    <a:lumMod val="75000"/>
                  </a:schemeClr>
                </a:solidFill>
              </a:rPr>
              <a:t>Agenda</a:t>
            </a:r>
            <a:endParaRPr lang="en-US" sz="3200" b="1" dirty="0">
              <a:solidFill>
                <a:schemeClr val="accent1">
                  <a:lumMod val="75000"/>
                </a:schemeClr>
              </a:solidFill>
            </a:endParaRP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3195203080"/>
              </p:ext>
            </p:extLst>
          </p:nvPr>
        </p:nvGraphicFramePr>
        <p:xfrm>
          <a:off x="876299" y="1709738"/>
          <a:ext cx="7307001" cy="1946402"/>
        </p:xfrm>
        <a:graphic>
          <a:graphicData uri="http://schemas.openxmlformats.org/drawingml/2006/table">
            <a:tbl>
              <a:tblPr firstRow="1" firstCol="1" bandRow="1">
                <a:tableStyleId>{5C22544A-7EE6-4342-B048-85BDC9FD1C3A}</a:tableStyleId>
              </a:tblPr>
              <a:tblGrid>
                <a:gridCol w="465127"/>
                <a:gridCol w="1850009"/>
                <a:gridCol w="2904565"/>
                <a:gridCol w="2087300"/>
              </a:tblGrid>
              <a:tr h="0">
                <a:tc>
                  <a:txBody>
                    <a:bodyPr/>
                    <a:lstStyle/>
                    <a:p>
                      <a:pPr marL="0" marR="0">
                        <a:lnSpc>
                          <a:spcPct val="115000"/>
                        </a:lnSpc>
                        <a:spcBef>
                          <a:spcPts val="0"/>
                        </a:spcBef>
                        <a:spcAft>
                          <a:spcPts val="0"/>
                        </a:spcAft>
                      </a:pPr>
                      <a:r>
                        <a:rPr lang="en-US" sz="1600" dirty="0">
                          <a:effectLst/>
                        </a:rPr>
                        <a:t>#</a:t>
                      </a:r>
                      <a:endParaRPr lang="en-US" sz="16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effectLst/>
                        </a:rPr>
                        <a:t>Topic</a:t>
                      </a:r>
                      <a:endParaRPr lang="en-US" sz="16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effectLst/>
                        </a:rPr>
                        <a:t>Reading</a:t>
                      </a:r>
                      <a:endParaRPr lang="en-US" sz="16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effectLst/>
                        </a:rPr>
                        <a:t>Due </a:t>
                      </a:r>
                      <a:r>
                        <a:rPr lang="en-US" sz="1600" dirty="0" smtClean="0">
                          <a:effectLst/>
                        </a:rPr>
                        <a:t>11:59 </a:t>
                      </a:r>
                      <a:r>
                        <a:rPr lang="en-US" sz="1600" dirty="0" smtClean="0">
                          <a:effectLst/>
                        </a:rPr>
                        <a:t>pm CST on Blackboard</a:t>
                      </a:r>
                      <a:endParaRPr lang="en-US" sz="1600" dirty="0">
                        <a:effectLst/>
                        <a:latin typeface="Calibri"/>
                        <a:ea typeface="Calibri"/>
                        <a:cs typeface="Times New Roman"/>
                      </a:endParaRPr>
                    </a:p>
                  </a:txBody>
                  <a:tcPr marL="68580" marR="68580" marT="0" marB="0"/>
                </a:tc>
              </a:tr>
              <a:tr h="0">
                <a:tc>
                  <a:txBody>
                    <a:bodyPr/>
                    <a:lstStyle/>
                    <a:p>
                      <a:pPr marL="0" marR="0" algn="ctr">
                        <a:lnSpc>
                          <a:spcPct val="115000"/>
                        </a:lnSpc>
                        <a:spcBef>
                          <a:spcPts val="0"/>
                        </a:spcBef>
                        <a:spcAft>
                          <a:spcPts val="0"/>
                        </a:spcAft>
                      </a:pPr>
                      <a:r>
                        <a:rPr lang="en-US" sz="1600" dirty="0" smtClean="0">
                          <a:effectLst/>
                          <a:latin typeface="Calibri"/>
                          <a:ea typeface="Times New Roman"/>
                          <a:cs typeface="Times New Roman"/>
                        </a:rPr>
                        <a:t>2</a:t>
                      </a:r>
                      <a:endParaRPr lang="en-US" sz="1600" dirty="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600">
                          <a:solidFill>
                            <a:srgbClr val="000000"/>
                          </a:solidFill>
                          <a:effectLst/>
                          <a:latin typeface="Calibri"/>
                          <a:ea typeface="Times New Roman"/>
                          <a:cs typeface="Times New Roman"/>
                        </a:rPr>
                        <a:t>System Administration (1):  Linux System Installation, </a:t>
                      </a:r>
                      <a:endParaRPr lang="en-US" sz="1600">
                        <a:effectLst/>
                        <a:latin typeface="Calibri"/>
                        <a:ea typeface="Times New Roman"/>
                        <a:cs typeface="Times New Roman"/>
                      </a:endParaRPr>
                    </a:p>
                    <a:p>
                      <a:pPr marL="0" marR="0">
                        <a:lnSpc>
                          <a:spcPct val="115000"/>
                        </a:lnSpc>
                        <a:spcBef>
                          <a:spcPts val="0"/>
                        </a:spcBef>
                        <a:spcAft>
                          <a:spcPts val="0"/>
                        </a:spcAft>
                      </a:pPr>
                      <a:r>
                        <a:rPr lang="en-US" sz="1600">
                          <a:solidFill>
                            <a:srgbClr val="000000"/>
                          </a:solidFill>
                          <a:effectLst/>
                          <a:latin typeface="Calibri"/>
                          <a:ea typeface="Times New Roman"/>
                          <a:cs typeface="Times New Roman"/>
                        </a:rPr>
                        <a:t>Case Studies</a:t>
                      </a:r>
                      <a:endParaRPr lang="en-US" sz="160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600">
                          <a:solidFill>
                            <a:srgbClr val="000000"/>
                          </a:solidFill>
                          <a:effectLst/>
                          <a:latin typeface="Calibri"/>
                          <a:ea typeface="Times New Roman"/>
                          <a:cs typeface="Times New Roman"/>
                        </a:rPr>
                        <a:t>Agrawal 2</a:t>
                      </a:r>
                      <a:endParaRPr lang="en-US" sz="1600">
                        <a:effectLst/>
                        <a:latin typeface="Calibri"/>
                        <a:ea typeface="Times New Roman"/>
                        <a:cs typeface="Times New Roman"/>
                      </a:endParaRPr>
                    </a:p>
                    <a:p>
                      <a:pPr marL="0" marR="0">
                        <a:lnSpc>
                          <a:spcPct val="115000"/>
                        </a:lnSpc>
                        <a:spcBef>
                          <a:spcPts val="0"/>
                        </a:spcBef>
                        <a:spcAft>
                          <a:spcPts val="0"/>
                        </a:spcAft>
                      </a:pPr>
                      <a:r>
                        <a:rPr lang="en-US" sz="1600">
                          <a:solidFill>
                            <a:srgbClr val="000000"/>
                          </a:solidFill>
                          <a:effectLst/>
                          <a:latin typeface="Calibri"/>
                          <a:ea typeface="Times New Roman"/>
                          <a:cs typeface="Times New Roman"/>
                        </a:rPr>
                        <a:t>Other materials on Blackboard</a:t>
                      </a:r>
                      <a:endParaRPr lang="en-US" sz="160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600" dirty="0">
                          <a:solidFill>
                            <a:srgbClr val="000000"/>
                          </a:solidFill>
                          <a:effectLst/>
                          <a:latin typeface="Calibri"/>
                          <a:ea typeface="Times New Roman"/>
                          <a:cs typeface="Times New Roman"/>
                        </a:rPr>
                        <a:t>W: Post</a:t>
                      </a:r>
                      <a:endParaRPr lang="en-US" sz="1600" dirty="0">
                        <a:effectLst/>
                        <a:latin typeface="Calibri"/>
                        <a:ea typeface="Times New Roman"/>
                        <a:cs typeface="Times New Roman"/>
                      </a:endParaRPr>
                    </a:p>
                    <a:p>
                      <a:pPr marL="0" marR="0">
                        <a:lnSpc>
                          <a:spcPct val="115000"/>
                        </a:lnSpc>
                        <a:spcBef>
                          <a:spcPts val="0"/>
                        </a:spcBef>
                        <a:spcAft>
                          <a:spcPts val="0"/>
                        </a:spcAft>
                      </a:pPr>
                      <a:r>
                        <a:rPr lang="en-US" sz="1600" dirty="0">
                          <a:solidFill>
                            <a:srgbClr val="000000"/>
                          </a:solidFill>
                          <a:effectLst/>
                          <a:latin typeface="Calibri"/>
                          <a:ea typeface="Times New Roman"/>
                          <a:cs typeface="Times New Roman"/>
                        </a:rPr>
                        <a:t>F: Responses</a:t>
                      </a:r>
                      <a:endParaRPr lang="en-US" sz="1600" dirty="0">
                        <a:effectLst/>
                        <a:latin typeface="Calibri"/>
                        <a:ea typeface="Times New Roman"/>
                        <a:cs typeface="Times New Roman"/>
                      </a:endParaRPr>
                    </a:p>
                    <a:p>
                      <a:pPr marL="0" marR="0">
                        <a:lnSpc>
                          <a:spcPct val="115000"/>
                        </a:lnSpc>
                        <a:spcBef>
                          <a:spcPts val="0"/>
                        </a:spcBef>
                        <a:spcAft>
                          <a:spcPts val="0"/>
                        </a:spcAft>
                      </a:pPr>
                      <a:r>
                        <a:rPr lang="en-US" sz="1600" dirty="0">
                          <a:solidFill>
                            <a:srgbClr val="000000"/>
                          </a:solidFill>
                          <a:effectLst/>
                          <a:latin typeface="Calibri"/>
                          <a:ea typeface="Times New Roman"/>
                          <a:cs typeface="Times New Roman"/>
                        </a:rPr>
                        <a:t>S: LAB_2</a:t>
                      </a:r>
                      <a:endParaRPr lang="en-US" sz="1600" dirty="0">
                        <a:effectLst/>
                        <a:latin typeface="Calibri"/>
                        <a:ea typeface="Times New Roman"/>
                        <a:cs typeface="Times New Roman"/>
                      </a:endParaRPr>
                    </a:p>
                  </a:txBody>
                  <a:tcPr marL="68580" marR="68580" marT="0" marB="0"/>
                </a:tc>
              </a:tr>
            </a:tbl>
          </a:graphicData>
        </a:graphic>
      </p:graphicFrame>
    </p:spTree>
    <p:extLst>
      <p:ext uri="{BB962C8B-B14F-4D97-AF65-F5344CB8AC3E}">
        <p14:creationId xmlns:p14="http://schemas.microsoft.com/office/powerpoint/2010/main" val="8158419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20</a:t>
            </a:fld>
            <a:endParaRPr lang="en-US"/>
          </a:p>
        </p:txBody>
      </p:sp>
      <p:sp>
        <p:nvSpPr>
          <p:cNvPr id="4" name="Title 1"/>
          <p:cNvSpPr txBox="1">
            <a:spLocks/>
          </p:cNvSpPr>
          <p:nvPr/>
        </p:nvSpPr>
        <p:spPr>
          <a:xfrm>
            <a:off x="914400" y="762000"/>
            <a:ext cx="7315200" cy="80327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Design Case Questions</a:t>
            </a:r>
            <a:endParaRPr lang="en-US" dirty="0"/>
          </a:p>
        </p:txBody>
      </p:sp>
      <p:sp>
        <p:nvSpPr>
          <p:cNvPr id="3" name="Rectangle 2"/>
          <p:cNvSpPr/>
          <p:nvPr/>
        </p:nvSpPr>
        <p:spPr>
          <a:xfrm>
            <a:off x="914400" y="1828800"/>
            <a:ext cx="7467600" cy="4801314"/>
          </a:xfrm>
          <a:prstGeom prst="rect">
            <a:avLst/>
          </a:prstGeom>
        </p:spPr>
        <p:txBody>
          <a:bodyPr wrap="square">
            <a:spAutoFit/>
          </a:bodyPr>
          <a:lstStyle/>
          <a:p>
            <a:pPr marL="342900" indent="-342900">
              <a:buFont typeface="+mj-lt"/>
              <a:buAutoNum type="arabicPeriod"/>
            </a:pPr>
            <a:r>
              <a:rPr lang="en-US" dirty="0"/>
              <a:t>As you research your options for Sunshine State University, you are advised to start with a common pro- </a:t>
            </a:r>
            <a:r>
              <a:rPr lang="en-US" dirty="0" err="1"/>
              <a:t>cedure</a:t>
            </a:r>
            <a:r>
              <a:rPr lang="en-US" dirty="0"/>
              <a:t> – looking at what your closest peers are doing</a:t>
            </a:r>
            <a:r>
              <a:rPr lang="en-US" dirty="0" smtClean="0"/>
              <a:t>.  </a:t>
            </a:r>
            <a:r>
              <a:rPr lang="en-US" dirty="0"/>
              <a:t>Businesses call this benchmarking. In your context, this means what peer universities are doing in terms of email systems</a:t>
            </a:r>
            <a:r>
              <a:rPr lang="en-US" dirty="0" smtClean="0"/>
              <a:t>.</a:t>
            </a:r>
          </a:p>
          <a:p>
            <a:pPr marL="800100" lvl="1" indent="-342900">
              <a:buFont typeface="+mj-lt"/>
              <a:buAutoNum type="alphaLcPeriod"/>
            </a:pPr>
            <a:r>
              <a:rPr lang="en-US" dirty="0"/>
              <a:t>List three universities or colleges in your area that you would consider the closest peers to </a:t>
            </a:r>
            <a:r>
              <a:rPr lang="en-US" dirty="0" smtClean="0"/>
              <a:t>Sunshine</a:t>
            </a:r>
            <a:r>
              <a:rPr lang="en-US" dirty="0"/>
              <a:t> </a:t>
            </a:r>
            <a:r>
              <a:rPr lang="en-US" dirty="0" smtClean="0"/>
              <a:t>State</a:t>
            </a:r>
            <a:r>
              <a:rPr lang="en-US" dirty="0"/>
              <a:t>. (Keep this list handy. You will find </a:t>
            </a:r>
            <a:r>
              <a:rPr lang="en-US" dirty="0" smtClean="0"/>
              <a:t>yourself </a:t>
            </a:r>
            <a:r>
              <a:rPr lang="en-US" dirty="0"/>
              <a:t>returning to this list often to research what these schools are doing to address the challenges you face in this and later chapters</a:t>
            </a:r>
            <a:r>
              <a:rPr lang="en-US" dirty="0" smtClean="0"/>
              <a:t>.)</a:t>
            </a:r>
          </a:p>
          <a:p>
            <a:pPr marL="800100" lvl="1" indent="-342900">
              <a:buFont typeface="+mj-lt"/>
              <a:buAutoNum type="alphaLcPeriod"/>
            </a:pPr>
            <a:r>
              <a:rPr lang="en-US" dirty="0" smtClean="0"/>
              <a:t>Which </a:t>
            </a:r>
            <a:r>
              <a:rPr lang="en-US" dirty="0"/>
              <a:t>of these options has each of the institutions selected for email service? Why did they select this choice? (You may find information regarding this on their websites. You can also call their technical sup- port help line</a:t>
            </a:r>
            <a:r>
              <a:rPr lang="en-US" dirty="0" smtClean="0"/>
              <a:t>).</a:t>
            </a:r>
          </a:p>
          <a:p>
            <a:pPr marL="800100" lvl="1" indent="-342900">
              <a:buFont typeface="+mj-lt"/>
              <a:buAutoNum type="alphaLcPeriod"/>
            </a:pPr>
            <a:r>
              <a:rPr lang="en-US" dirty="0" smtClean="0"/>
              <a:t>If </a:t>
            </a:r>
            <a:r>
              <a:rPr lang="en-US" dirty="0"/>
              <a:t>your own institution is not on the list in (a), what is your own institution doing for email service? Why?</a:t>
            </a:r>
          </a:p>
          <a:p>
            <a:r>
              <a:rPr lang="en-US" dirty="0"/>
              <a:t> </a:t>
            </a:r>
          </a:p>
        </p:txBody>
      </p:sp>
    </p:spTree>
    <p:extLst>
      <p:ext uri="{BB962C8B-B14F-4D97-AF65-F5344CB8AC3E}">
        <p14:creationId xmlns:p14="http://schemas.microsoft.com/office/powerpoint/2010/main" val="14954553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21</a:t>
            </a:fld>
            <a:endParaRPr lang="en-US"/>
          </a:p>
        </p:txBody>
      </p:sp>
      <p:sp>
        <p:nvSpPr>
          <p:cNvPr id="4" name="Title 1"/>
          <p:cNvSpPr txBox="1">
            <a:spLocks/>
          </p:cNvSpPr>
          <p:nvPr/>
        </p:nvSpPr>
        <p:spPr>
          <a:xfrm>
            <a:off x="914400" y="762000"/>
            <a:ext cx="7315200" cy="80327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Design Case Questions</a:t>
            </a:r>
            <a:endParaRPr lang="en-US" dirty="0"/>
          </a:p>
        </p:txBody>
      </p:sp>
      <p:sp>
        <p:nvSpPr>
          <p:cNvPr id="3" name="Rectangle 2"/>
          <p:cNvSpPr/>
          <p:nvPr/>
        </p:nvSpPr>
        <p:spPr>
          <a:xfrm>
            <a:off x="533400" y="1676400"/>
            <a:ext cx="8001000" cy="4524315"/>
          </a:xfrm>
          <a:prstGeom prst="rect">
            <a:avLst/>
          </a:prstGeom>
        </p:spPr>
        <p:txBody>
          <a:bodyPr wrap="square">
            <a:spAutoFit/>
          </a:bodyPr>
          <a:lstStyle/>
          <a:p>
            <a:pPr marL="342900" indent="-342900">
              <a:buFont typeface="+mj-lt"/>
              <a:buAutoNum type="arabicPeriod" startAt="2"/>
            </a:pPr>
            <a:r>
              <a:rPr lang="en-US" dirty="0"/>
              <a:t>What problems can you anticipate from Sunshine State’s current system as shown in Figure 2.20? What are the single points of failure? What would have to happen for the local system to be able to safely handle email service if any of these single points of failure were to fail</a:t>
            </a:r>
            <a:r>
              <a:rPr lang="en-US" dirty="0" smtClean="0"/>
              <a:t>?</a:t>
            </a:r>
          </a:p>
          <a:p>
            <a:pPr marL="342900" indent="-342900">
              <a:buFont typeface="+mj-lt"/>
              <a:buAutoNum type="arabicPeriod" startAt="2"/>
            </a:pPr>
            <a:r>
              <a:rPr lang="en-US" dirty="0" smtClean="0"/>
              <a:t>What </a:t>
            </a:r>
            <a:r>
              <a:rPr lang="en-US" dirty="0"/>
              <a:t>features (if any) do the cloud service models (IaaS and SaaS) offer that could not be currently provided </a:t>
            </a:r>
            <a:r>
              <a:rPr lang="en-US" dirty="0" smtClean="0"/>
              <a:t>locally?</a:t>
            </a:r>
          </a:p>
          <a:p>
            <a:pPr marL="342900" indent="-342900">
              <a:buFont typeface="+mj-lt"/>
              <a:buAutoNum type="arabicPeriod" startAt="2"/>
            </a:pPr>
            <a:r>
              <a:rPr lang="en-US" dirty="0" smtClean="0"/>
              <a:t>During </a:t>
            </a:r>
            <a:r>
              <a:rPr lang="en-US" dirty="0"/>
              <a:t>your research you find that one of the common queries fielded by technical support is restoration </a:t>
            </a:r>
            <a:r>
              <a:rPr lang="en-US" dirty="0" smtClean="0"/>
              <a:t>of accidentally </a:t>
            </a:r>
            <a:r>
              <a:rPr lang="en-US" dirty="0"/>
              <a:t>deleted email. What facilities (if any) does each alternative provide in the restoration of </a:t>
            </a:r>
            <a:r>
              <a:rPr lang="en-US" dirty="0" err="1" smtClean="0"/>
              <a:t>acciden</a:t>
            </a:r>
            <a:r>
              <a:rPr lang="en-US" dirty="0" smtClean="0"/>
              <a:t> </a:t>
            </a:r>
            <a:r>
              <a:rPr lang="en-US" dirty="0"/>
              <a:t>tally deleted </a:t>
            </a:r>
            <a:r>
              <a:rPr lang="en-US" dirty="0" smtClean="0"/>
              <a:t>emails?</a:t>
            </a:r>
          </a:p>
          <a:p>
            <a:pPr marL="342900" indent="-342900">
              <a:buFont typeface="+mj-lt"/>
              <a:buAutoNum type="arabicPeriod" startAt="2"/>
            </a:pPr>
            <a:r>
              <a:rPr lang="en-US" dirty="0" smtClean="0"/>
              <a:t>Another </a:t>
            </a:r>
            <a:r>
              <a:rPr lang="en-US" dirty="0"/>
              <a:t>important feature request from the student body is email access from a wide variety of devices, </a:t>
            </a:r>
            <a:r>
              <a:rPr lang="en-US" dirty="0" err="1"/>
              <a:t>espe</a:t>
            </a:r>
            <a:r>
              <a:rPr lang="en-US" dirty="0"/>
              <a:t>- </a:t>
            </a:r>
            <a:r>
              <a:rPr lang="en-US" dirty="0" err="1"/>
              <a:t>cially</a:t>
            </a:r>
            <a:r>
              <a:rPr lang="en-US" dirty="0"/>
              <a:t> non-web clients such as smart phones and </a:t>
            </a:r>
            <a:r>
              <a:rPr lang="en-US" dirty="0" err="1"/>
              <a:t>tradi</a:t>
            </a:r>
            <a:r>
              <a:rPr lang="en-US" dirty="0"/>
              <a:t>- </a:t>
            </a:r>
            <a:r>
              <a:rPr lang="en-US" dirty="0" err="1"/>
              <a:t>tional</a:t>
            </a:r>
            <a:r>
              <a:rPr lang="en-US" dirty="0"/>
              <a:t> email clients such as Thunderbird and Eudora. What support does each of the choices provide for email access from these devices. What advantages or </a:t>
            </a:r>
            <a:r>
              <a:rPr lang="en-US" dirty="0" err="1"/>
              <a:t>disad</a:t>
            </a:r>
            <a:r>
              <a:rPr lang="en-US" dirty="0"/>
              <a:t>- vantages does each system have for such access</a:t>
            </a:r>
            <a:r>
              <a:rPr lang="en-US" dirty="0" smtClean="0"/>
              <a:t>?</a:t>
            </a:r>
            <a:endParaRPr lang="en-US" dirty="0"/>
          </a:p>
        </p:txBody>
      </p:sp>
    </p:spTree>
    <p:extLst>
      <p:ext uri="{BB962C8B-B14F-4D97-AF65-F5344CB8AC3E}">
        <p14:creationId xmlns:p14="http://schemas.microsoft.com/office/powerpoint/2010/main" val="25084172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22</a:t>
            </a:fld>
            <a:endParaRPr lang="en-US"/>
          </a:p>
        </p:txBody>
      </p:sp>
      <p:sp>
        <p:nvSpPr>
          <p:cNvPr id="2" name="Title 1"/>
          <p:cNvSpPr>
            <a:spLocks noGrp="1"/>
          </p:cNvSpPr>
          <p:nvPr>
            <p:ph type="title" idx="4294967295"/>
          </p:nvPr>
        </p:nvSpPr>
        <p:spPr>
          <a:xfrm>
            <a:off x="914400" y="762000"/>
            <a:ext cx="5275263" cy="792163"/>
          </a:xfrm>
        </p:spPr>
        <p:txBody>
          <a:bodyPr/>
          <a:lstStyle/>
          <a:p>
            <a:r>
              <a:rPr lang="en-US" dirty="0" smtClean="0"/>
              <a:t>Hands-on </a:t>
            </a:r>
            <a:r>
              <a:rPr lang="en-US" dirty="0" smtClean="0"/>
              <a:t>Activity</a:t>
            </a:r>
            <a:endParaRPr lang="en-US" dirty="0"/>
          </a:p>
        </p:txBody>
      </p:sp>
      <p:sp>
        <p:nvSpPr>
          <p:cNvPr id="3" name="Content Placeholder 2"/>
          <p:cNvSpPr>
            <a:spLocks noGrp="1"/>
          </p:cNvSpPr>
          <p:nvPr>
            <p:ph sz="quarter" idx="4294967295"/>
          </p:nvPr>
        </p:nvSpPr>
        <p:spPr>
          <a:xfrm>
            <a:off x="914400" y="1676400"/>
            <a:ext cx="7543800" cy="3613150"/>
          </a:xfrm>
        </p:spPr>
        <p:txBody>
          <a:bodyPr>
            <a:normAutofit/>
          </a:bodyPr>
          <a:lstStyle/>
          <a:p>
            <a:r>
              <a:rPr lang="en-US" sz="1800" dirty="0" smtClean="0"/>
              <a:t>Install </a:t>
            </a:r>
            <a:r>
              <a:rPr lang="en-US" sz="1800" dirty="0" err="1" smtClean="0"/>
              <a:t>VirtualBox</a:t>
            </a:r>
            <a:endParaRPr lang="en-US" sz="1800" dirty="0" smtClean="0"/>
          </a:p>
          <a:p>
            <a:r>
              <a:rPr lang="en-US" sz="1800" dirty="0" smtClean="0"/>
              <a:t>Download </a:t>
            </a:r>
            <a:r>
              <a:rPr lang="en-US" sz="1800" dirty="0" smtClean="0"/>
              <a:t>and install the OS image</a:t>
            </a:r>
          </a:p>
          <a:p>
            <a:r>
              <a:rPr lang="en-US" sz="1800" dirty="0" smtClean="0"/>
              <a:t>Start </a:t>
            </a:r>
            <a:r>
              <a:rPr lang="en-US" sz="1800" dirty="0" smtClean="0"/>
              <a:t>the virtual </a:t>
            </a:r>
            <a:r>
              <a:rPr lang="en-US" sz="1800" dirty="0" smtClean="0"/>
              <a:t>machine</a:t>
            </a:r>
          </a:p>
          <a:p>
            <a:r>
              <a:rPr lang="en-US" sz="1800" dirty="0" smtClean="0"/>
              <a:t>Log in with “</a:t>
            </a:r>
            <a:r>
              <a:rPr lang="en-US" sz="1800" dirty="0" err="1" smtClean="0"/>
              <a:t>alice</a:t>
            </a:r>
            <a:r>
              <a:rPr lang="en-US" sz="1800" dirty="0" smtClean="0"/>
              <a:t>” and “</a:t>
            </a:r>
            <a:r>
              <a:rPr lang="en-US" sz="1800" dirty="0" err="1" smtClean="0"/>
              <a:t>aisforapple</a:t>
            </a:r>
            <a:r>
              <a:rPr lang="en-US" sz="1800" dirty="0" smtClean="0"/>
              <a:t>” and look around.</a:t>
            </a:r>
            <a:endParaRPr lang="en-US" sz="1800" dirty="0"/>
          </a:p>
        </p:txBody>
      </p:sp>
    </p:spTree>
    <p:extLst>
      <p:ext uri="{BB962C8B-B14F-4D97-AF65-F5344CB8AC3E}">
        <p14:creationId xmlns:p14="http://schemas.microsoft.com/office/powerpoint/2010/main" val="990288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23</a:t>
            </a:fld>
            <a:endParaRPr lang="en-US"/>
          </a:p>
        </p:txBody>
      </p:sp>
      <p:sp>
        <p:nvSpPr>
          <p:cNvPr id="3" name="Title 1"/>
          <p:cNvSpPr txBox="1">
            <a:spLocks/>
          </p:cNvSpPr>
          <p:nvPr/>
        </p:nvSpPr>
        <p:spPr>
          <a:xfrm>
            <a:off x="914400" y="838200"/>
            <a:ext cx="4724400" cy="762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Discussion 1</a:t>
            </a:r>
            <a:endParaRPr lang="en-US" dirty="0"/>
          </a:p>
        </p:txBody>
      </p:sp>
      <p:sp>
        <p:nvSpPr>
          <p:cNvPr id="4" name="Rectangle 3"/>
          <p:cNvSpPr/>
          <p:nvPr/>
        </p:nvSpPr>
        <p:spPr>
          <a:xfrm>
            <a:off x="533400" y="1676400"/>
            <a:ext cx="8229600" cy="4770537"/>
          </a:xfrm>
          <a:prstGeom prst="rect">
            <a:avLst/>
          </a:prstGeom>
        </p:spPr>
        <p:txBody>
          <a:bodyPr wrap="square">
            <a:spAutoFit/>
          </a:bodyPr>
          <a:lstStyle/>
          <a:p>
            <a:r>
              <a:rPr lang="en-US" sz="1600" b="1" dirty="0"/>
              <a:t>POST (due WED 11:59 pm CST) :</a:t>
            </a:r>
            <a:r>
              <a:rPr lang="en-US" sz="1600" dirty="0"/>
              <a:t>  Re-read the design case on p. 49.  Imagine this situation happened in your assigned company, and the CEO asks you to provide a recommendation between maintaining email services locally, replacing the entire email infrastructure with a SaaS email solution, or purchasing </a:t>
            </a:r>
            <a:r>
              <a:rPr lang="en-US" sz="1600" dirty="0" err="1"/>
              <a:t>GoogleApps</a:t>
            </a:r>
            <a:r>
              <a:rPr lang="en-US" sz="1600" dirty="0"/>
              <a:t> for Business.  Your company’s email infrastructure is the same as that in Figure 2-20.  Then answer the following questions:</a:t>
            </a:r>
          </a:p>
          <a:p>
            <a:pPr marL="342900" indent="-342900">
              <a:buFont typeface="+mj-lt"/>
              <a:buAutoNum type="arabicPeriod"/>
            </a:pPr>
            <a:r>
              <a:rPr lang="en-US" sz="1600" dirty="0"/>
              <a:t>What problems can you anticipate from your company’s current system as shown in Figure 2.20? What are the single points of failure? What would have to happen for the local system to be able to safely handle email service if any of these single points of failure were to fail?</a:t>
            </a:r>
          </a:p>
          <a:p>
            <a:pPr marL="342900" indent="-342900">
              <a:buFont typeface="+mj-lt"/>
              <a:buAutoNum type="arabicPeriod"/>
            </a:pPr>
            <a:r>
              <a:rPr lang="en-US" sz="1600" dirty="0"/>
              <a:t>What features (if any) do the cloud service models (IaaS and SaaS) offer that could not be currently provided locally?</a:t>
            </a:r>
          </a:p>
          <a:p>
            <a:pPr marL="342900" indent="-342900">
              <a:buFont typeface="+mj-lt"/>
              <a:buAutoNum type="arabicPeriod"/>
            </a:pPr>
            <a:r>
              <a:rPr lang="en-US" sz="1600" dirty="0"/>
              <a:t>During your research you find that one of the common queries fielded by technical support is restoration of accidentally deleted email. What facilities (if any) does each alternative provide in the restoration of accidentally deleted emails?</a:t>
            </a:r>
          </a:p>
          <a:p>
            <a:r>
              <a:rPr lang="en-US" sz="1600" b="1" dirty="0"/>
              <a:t>RESPONSES (due </a:t>
            </a:r>
            <a:r>
              <a:rPr lang="en-US" sz="1600" b="1" dirty="0" smtClean="0"/>
              <a:t>FRI 11:59 </a:t>
            </a:r>
            <a:r>
              <a:rPr lang="en-US" sz="1600" b="1" dirty="0"/>
              <a:t>pm CST)</a:t>
            </a:r>
            <a:r>
              <a:rPr lang="en-US" sz="1600" dirty="0"/>
              <a:t>:  Respond to two of your peers' posts.  The new system they have chosen obviously needs to handle email access from a wide variety of mobile devices and traditional email clients such as Thunderbird and Microsoft Outlook. What support does their chosen system provide for email access from these devices?</a:t>
            </a:r>
          </a:p>
        </p:txBody>
      </p:sp>
    </p:spTree>
    <p:extLst>
      <p:ext uri="{BB962C8B-B14F-4D97-AF65-F5344CB8AC3E}">
        <p14:creationId xmlns:p14="http://schemas.microsoft.com/office/powerpoint/2010/main" val="21099618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24</a:t>
            </a:fld>
            <a:endParaRPr lang="en-US"/>
          </a:p>
        </p:txBody>
      </p:sp>
      <p:sp>
        <p:nvSpPr>
          <p:cNvPr id="3" name="Title 1"/>
          <p:cNvSpPr txBox="1">
            <a:spLocks/>
          </p:cNvSpPr>
          <p:nvPr/>
        </p:nvSpPr>
        <p:spPr>
          <a:xfrm>
            <a:off x="914400" y="838200"/>
            <a:ext cx="4724400" cy="762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Homework </a:t>
            </a:r>
            <a:r>
              <a:rPr lang="en-US" dirty="0" smtClean="0"/>
              <a:t>Lab_2</a:t>
            </a:r>
            <a:endParaRPr lang="en-US" dirty="0"/>
          </a:p>
        </p:txBody>
      </p:sp>
      <p:sp>
        <p:nvSpPr>
          <p:cNvPr id="7" name="Rectangle 6"/>
          <p:cNvSpPr/>
          <p:nvPr/>
        </p:nvSpPr>
        <p:spPr>
          <a:xfrm>
            <a:off x="457200" y="1752600"/>
            <a:ext cx="8229600" cy="4678204"/>
          </a:xfrm>
          <a:prstGeom prst="rect">
            <a:avLst/>
          </a:prstGeom>
        </p:spPr>
        <p:txBody>
          <a:bodyPr wrap="square">
            <a:spAutoFit/>
          </a:bodyPr>
          <a:lstStyle/>
          <a:p>
            <a:r>
              <a:rPr lang="en-US" sz="1600" dirty="0"/>
              <a:t>Install the CentOS virtual machine on at least one of the laptops in your group. </a:t>
            </a:r>
          </a:p>
          <a:p>
            <a:pPr marL="342900" indent="-342900">
              <a:buFont typeface="+mj-lt"/>
              <a:buAutoNum type="arabicPeriod"/>
            </a:pPr>
            <a:r>
              <a:rPr lang="en-US" sz="1600" dirty="0"/>
              <a:t>Move the directory with the company website files provided in your team’s Blackboard directory to your CentOS desktop. </a:t>
            </a:r>
          </a:p>
          <a:p>
            <a:pPr marL="342900" indent="-342900">
              <a:buFont typeface="+mj-lt"/>
              <a:buAutoNum type="arabicPeriod"/>
            </a:pPr>
            <a:r>
              <a:rPr lang="en-US" sz="1600" dirty="0"/>
              <a:t>Start the browser using Applications → Internet → Firefox web browser.  Load the index.html file from your team’s company website into the browser</a:t>
            </a:r>
          </a:p>
          <a:p>
            <a:pPr marL="342900" indent="-342900">
              <a:buFont typeface="+mj-lt"/>
              <a:buAutoNum type="arabicPeriod"/>
            </a:pPr>
            <a:r>
              <a:rPr lang="en-US" sz="1600" dirty="0"/>
              <a:t>Start the system monitor using Applications → System tools → System monitor.</a:t>
            </a:r>
          </a:p>
          <a:p>
            <a:pPr marL="342900" indent="-342900">
              <a:buFont typeface="+mj-lt"/>
              <a:buAutoNum type="arabicPeriod"/>
            </a:pPr>
            <a:r>
              <a:rPr lang="en-US" sz="1600" dirty="0"/>
              <a:t>Start the terminal by selecting Applications → System Tools → Terminal. At the prompt, type in the command “</a:t>
            </a:r>
            <a:r>
              <a:rPr lang="en-US" sz="1600" dirty="0" err="1"/>
              <a:t>whoami</a:t>
            </a:r>
            <a:r>
              <a:rPr lang="en-US" sz="1600" dirty="0"/>
              <a:t>.”</a:t>
            </a:r>
          </a:p>
          <a:p>
            <a:endParaRPr lang="en-US" sz="1600" dirty="0" smtClean="0"/>
          </a:p>
          <a:p>
            <a:r>
              <a:rPr lang="en-US" sz="1600" b="1" dirty="0" smtClean="0"/>
              <a:t>IN </a:t>
            </a:r>
            <a:r>
              <a:rPr lang="en-US" sz="1600" b="1" dirty="0"/>
              <a:t>A MS WORD DOCUMENT, SUBMIT THE FOLLOWING:</a:t>
            </a:r>
          </a:p>
          <a:p>
            <a:pPr marL="342900" indent="-342900">
              <a:buFont typeface="+mj-lt"/>
              <a:buAutoNum type="arabicPeriod"/>
            </a:pPr>
            <a:r>
              <a:rPr lang="en-US" sz="1600" dirty="0"/>
              <a:t>A screenshot of your CentOS desktop (10 points)</a:t>
            </a:r>
          </a:p>
          <a:p>
            <a:pPr marL="342900" indent="-342900">
              <a:buFont typeface="+mj-lt"/>
              <a:buAutoNum type="arabicPeriod"/>
            </a:pPr>
            <a:r>
              <a:rPr lang="en-US" sz="1600" dirty="0"/>
              <a:t>A screenshot of the Firefox browser within your CentOS desktop showing your company homepage (10 points)</a:t>
            </a:r>
          </a:p>
          <a:p>
            <a:pPr marL="342900" indent="-342900">
              <a:buFont typeface="+mj-lt"/>
              <a:buAutoNum type="arabicPeriod"/>
            </a:pPr>
            <a:r>
              <a:rPr lang="en-US" sz="1600" dirty="0"/>
              <a:t>A screenshot of the System monitor output (20 points)</a:t>
            </a:r>
          </a:p>
          <a:p>
            <a:pPr marL="342900" indent="-342900">
              <a:buFont typeface="+mj-lt"/>
              <a:buAutoNum type="arabicPeriod"/>
            </a:pPr>
            <a:r>
              <a:rPr lang="en-US" sz="1600" dirty="0"/>
              <a:t>A screenshot of the terminal window showing the “</a:t>
            </a:r>
            <a:r>
              <a:rPr lang="en-US" sz="1600" dirty="0" err="1"/>
              <a:t>whoami</a:t>
            </a:r>
            <a:r>
              <a:rPr lang="en-US" sz="1600" dirty="0"/>
              <a:t>” command and its output (10 points)</a:t>
            </a:r>
          </a:p>
          <a:p>
            <a:r>
              <a:rPr lang="en-US" sz="1600" dirty="0"/>
              <a:t/>
            </a:r>
            <a:br>
              <a:rPr lang="en-US" sz="1600" dirty="0"/>
            </a:br>
            <a:endParaRPr lang="en-US" sz="1600" dirty="0"/>
          </a:p>
        </p:txBody>
      </p:sp>
    </p:spTree>
    <p:extLst>
      <p:ext uri="{BB962C8B-B14F-4D97-AF65-F5344CB8AC3E}">
        <p14:creationId xmlns:p14="http://schemas.microsoft.com/office/powerpoint/2010/main" val="2441867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41B0A3F-D3D1-4D5A-8D2D-36133BDF8F05}" type="slidenum">
              <a:rPr lang="en-US" smtClean="0"/>
              <a:pPr>
                <a:defRPr/>
              </a:pPr>
              <a:t>25</a:t>
            </a:fld>
            <a:endParaRPr lang="en-US" dirty="0"/>
          </a:p>
        </p:txBody>
      </p:sp>
      <p:sp>
        <p:nvSpPr>
          <p:cNvPr id="2" name="Title 1"/>
          <p:cNvSpPr>
            <a:spLocks noGrp="1"/>
          </p:cNvSpPr>
          <p:nvPr>
            <p:ph type="title" idx="4294967295"/>
          </p:nvPr>
        </p:nvSpPr>
        <p:spPr>
          <a:xfrm>
            <a:off x="876300" y="789781"/>
            <a:ext cx="5275263" cy="820737"/>
          </a:xfrm>
        </p:spPr>
        <p:txBody>
          <a:bodyPr>
            <a:normAutofit/>
          </a:bodyPr>
          <a:lstStyle/>
          <a:p>
            <a:r>
              <a:rPr lang="en-US" sz="3200" b="1" dirty="0" smtClean="0">
                <a:solidFill>
                  <a:schemeClr val="accent1">
                    <a:lumMod val="75000"/>
                  </a:schemeClr>
                </a:solidFill>
              </a:rPr>
              <a:t>For Next Week</a:t>
            </a:r>
            <a:endParaRPr lang="en-US" sz="3200" b="1" dirty="0">
              <a:solidFill>
                <a:schemeClr val="accent1">
                  <a:lumMod val="75000"/>
                </a:schemeClr>
              </a:solidFill>
            </a:endParaRP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191318797"/>
              </p:ext>
            </p:extLst>
          </p:nvPr>
        </p:nvGraphicFramePr>
        <p:xfrm>
          <a:off x="876299" y="1709738"/>
          <a:ext cx="7307001" cy="1665986"/>
        </p:xfrm>
        <a:graphic>
          <a:graphicData uri="http://schemas.openxmlformats.org/drawingml/2006/table">
            <a:tbl>
              <a:tblPr firstRow="1" firstCol="1" bandRow="1">
                <a:tableStyleId>{5C22544A-7EE6-4342-B048-85BDC9FD1C3A}</a:tableStyleId>
              </a:tblPr>
              <a:tblGrid>
                <a:gridCol w="465127"/>
                <a:gridCol w="1850009"/>
                <a:gridCol w="2026024"/>
                <a:gridCol w="2965841"/>
              </a:tblGrid>
              <a:tr h="0">
                <a:tc>
                  <a:txBody>
                    <a:bodyPr/>
                    <a:lstStyle/>
                    <a:p>
                      <a:pPr marL="0" marR="0">
                        <a:lnSpc>
                          <a:spcPct val="115000"/>
                        </a:lnSpc>
                        <a:spcBef>
                          <a:spcPts val="0"/>
                        </a:spcBef>
                        <a:spcAft>
                          <a:spcPts val="0"/>
                        </a:spcAft>
                      </a:pPr>
                      <a:r>
                        <a:rPr lang="en-US" sz="1600" dirty="0">
                          <a:effectLst/>
                        </a:rPr>
                        <a:t>#</a:t>
                      </a:r>
                      <a:endParaRPr lang="en-US" sz="16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effectLst/>
                        </a:rPr>
                        <a:t>Topic</a:t>
                      </a:r>
                      <a:endParaRPr lang="en-US" sz="16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effectLst/>
                        </a:rPr>
                        <a:t>Reading</a:t>
                      </a:r>
                      <a:endParaRPr lang="en-US" sz="16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effectLst/>
                        </a:rPr>
                        <a:t>Due </a:t>
                      </a:r>
                      <a:r>
                        <a:rPr lang="en-US" sz="1600" dirty="0" smtClean="0">
                          <a:effectLst/>
                        </a:rPr>
                        <a:t>Sunday 11:59 pm CST on Blackboard</a:t>
                      </a:r>
                      <a:endParaRPr lang="en-US" sz="1600" dirty="0">
                        <a:effectLst/>
                        <a:latin typeface="Calibri"/>
                        <a:ea typeface="Calibri"/>
                        <a:cs typeface="Times New Roman"/>
                      </a:endParaRPr>
                    </a:p>
                  </a:txBody>
                  <a:tcPr marL="68580" marR="68580" marT="0" marB="0"/>
                </a:tc>
              </a:tr>
              <a:tr h="0">
                <a:tc>
                  <a:txBody>
                    <a:bodyPr/>
                    <a:lstStyle/>
                    <a:p>
                      <a:pPr marL="0" marR="0" algn="ctr">
                        <a:lnSpc>
                          <a:spcPct val="115000"/>
                        </a:lnSpc>
                        <a:spcBef>
                          <a:spcPts val="0"/>
                        </a:spcBef>
                        <a:spcAft>
                          <a:spcPts val="0"/>
                        </a:spcAft>
                      </a:pPr>
                      <a:r>
                        <a:rPr lang="en-US" sz="1600" dirty="0" smtClean="0">
                          <a:solidFill>
                            <a:srgbClr val="000000"/>
                          </a:solidFill>
                          <a:effectLst/>
                          <a:latin typeface="Calibri"/>
                          <a:ea typeface="Times New Roman"/>
                          <a:cs typeface="Times New Roman"/>
                        </a:rPr>
                        <a:t>3</a:t>
                      </a:r>
                      <a:endParaRPr lang="en-US" sz="1600" dirty="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600">
                          <a:solidFill>
                            <a:srgbClr val="000000"/>
                          </a:solidFill>
                          <a:effectLst/>
                          <a:latin typeface="Calibri"/>
                          <a:ea typeface="Times New Roman"/>
                          <a:cs typeface="Times New Roman"/>
                        </a:rPr>
                        <a:t>System Administration (2):  OS Structure, File system</a:t>
                      </a:r>
                      <a:endParaRPr lang="en-US" sz="160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600">
                          <a:solidFill>
                            <a:srgbClr val="000000"/>
                          </a:solidFill>
                          <a:effectLst/>
                          <a:latin typeface="Calibri"/>
                          <a:ea typeface="Times New Roman"/>
                          <a:cs typeface="Times New Roman"/>
                        </a:rPr>
                        <a:t>Agrawal 3</a:t>
                      </a:r>
                      <a:endParaRPr lang="en-US" sz="1600">
                        <a:effectLst/>
                        <a:latin typeface="Calibri"/>
                        <a:ea typeface="Times New Roman"/>
                        <a:cs typeface="Times New Roman"/>
                      </a:endParaRPr>
                    </a:p>
                    <a:p>
                      <a:pPr marL="0" marR="0">
                        <a:lnSpc>
                          <a:spcPct val="115000"/>
                        </a:lnSpc>
                        <a:spcBef>
                          <a:spcPts val="0"/>
                        </a:spcBef>
                        <a:spcAft>
                          <a:spcPts val="0"/>
                        </a:spcAft>
                      </a:pPr>
                      <a:r>
                        <a:rPr lang="en-US" sz="1600">
                          <a:solidFill>
                            <a:srgbClr val="000000"/>
                          </a:solidFill>
                          <a:effectLst/>
                          <a:latin typeface="Calibri"/>
                          <a:ea typeface="Times New Roman"/>
                          <a:cs typeface="Times New Roman"/>
                        </a:rPr>
                        <a:t>Other materials on Blackboard</a:t>
                      </a:r>
                      <a:endParaRPr lang="en-US" sz="160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600" dirty="0">
                          <a:solidFill>
                            <a:srgbClr val="000000"/>
                          </a:solidFill>
                          <a:effectLst/>
                          <a:latin typeface="Calibri"/>
                          <a:ea typeface="Times New Roman"/>
                          <a:cs typeface="Times New Roman"/>
                        </a:rPr>
                        <a:t>W: Post</a:t>
                      </a:r>
                      <a:endParaRPr lang="en-US" sz="1600" dirty="0">
                        <a:effectLst/>
                        <a:latin typeface="Calibri"/>
                        <a:ea typeface="Times New Roman"/>
                        <a:cs typeface="Times New Roman"/>
                      </a:endParaRPr>
                    </a:p>
                    <a:p>
                      <a:pPr marL="0" marR="0">
                        <a:lnSpc>
                          <a:spcPct val="115000"/>
                        </a:lnSpc>
                        <a:spcBef>
                          <a:spcPts val="0"/>
                        </a:spcBef>
                        <a:spcAft>
                          <a:spcPts val="0"/>
                        </a:spcAft>
                      </a:pPr>
                      <a:r>
                        <a:rPr lang="en-US" sz="1600" dirty="0">
                          <a:solidFill>
                            <a:srgbClr val="000000"/>
                          </a:solidFill>
                          <a:effectLst/>
                          <a:latin typeface="Calibri"/>
                          <a:ea typeface="Times New Roman"/>
                          <a:cs typeface="Times New Roman"/>
                        </a:rPr>
                        <a:t>F: Responses</a:t>
                      </a:r>
                      <a:endParaRPr lang="en-US" sz="1600" dirty="0">
                        <a:effectLst/>
                        <a:latin typeface="Calibri"/>
                        <a:ea typeface="Times New Roman"/>
                        <a:cs typeface="Times New Roman"/>
                      </a:endParaRPr>
                    </a:p>
                    <a:p>
                      <a:pPr marL="0" marR="0">
                        <a:lnSpc>
                          <a:spcPct val="115000"/>
                        </a:lnSpc>
                        <a:spcBef>
                          <a:spcPts val="0"/>
                        </a:spcBef>
                        <a:spcAft>
                          <a:spcPts val="0"/>
                        </a:spcAft>
                      </a:pPr>
                      <a:r>
                        <a:rPr lang="en-US" sz="1600" dirty="0">
                          <a:solidFill>
                            <a:srgbClr val="000000"/>
                          </a:solidFill>
                          <a:effectLst/>
                          <a:latin typeface="Calibri"/>
                          <a:ea typeface="Times New Roman"/>
                          <a:cs typeface="Times New Roman"/>
                        </a:rPr>
                        <a:t>S: LAB_3</a:t>
                      </a:r>
                      <a:endParaRPr lang="en-US" sz="1600" dirty="0">
                        <a:effectLst/>
                        <a:latin typeface="Calibri"/>
                        <a:ea typeface="Times New Roman"/>
                        <a:cs typeface="Times New Roman"/>
                      </a:endParaRPr>
                    </a:p>
                  </a:txBody>
                  <a:tcPr marL="68580" marR="68580" marT="0" marB="0"/>
                </a:tc>
              </a:tr>
            </a:tbl>
          </a:graphicData>
        </a:graphic>
      </p:graphicFrame>
    </p:spTree>
    <p:extLst>
      <p:ext uri="{BB962C8B-B14F-4D97-AF65-F5344CB8AC3E}">
        <p14:creationId xmlns:p14="http://schemas.microsoft.com/office/powerpoint/2010/main" val="8158419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a:t>
            </a:r>
            <a:r>
              <a:rPr lang="en-US" dirty="0" smtClean="0"/>
              <a:t>2</a:t>
            </a:r>
            <a:endParaRPr lang="en-US" dirty="0"/>
          </a:p>
        </p:txBody>
      </p:sp>
      <p:sp>
        <p:nvSpPr>
          <p:cNvPr id="3" name="Subtitle 2"/>
          <p:cNvSpPr>
            <a:spLocks noGrp="1"/>
          </p:cNvSpPr>
          <p:nvPr>
            <p:ph type="body" idx="1"/>
          </p:nvPr>
        </p:nvSpPr>
        <p:spPr/>
        <p:txBody>
          <a:bodyPr/>
          <a:lstStyle/>
          <a:p>
            <a:r>
              <a:rPr lang="en-US" dirty="0" smtClean="0"/>
              <a:t>System Administration (1)</a:t>
            </a:r>
            <a:endParaRPr lang="en-US" dirty="0"/>
          </a:p>
        </p:txBody>
      </p:sp>
    </p:spTree>
    <p:extLst>
      <p:ext uri="{BB962C8B-B14F-4D97-AF65-F5344CB8AC3E}">
        <p14:creationId xmlns:p14="http://schemas.microsoft.com/office/powerpoint/2010/main" val="16765537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t>4</a:t>
            </a:fld>
            <a:endParaRPr lang="en-US"/>
          </a:p>
        </p:txBody>
      </p:sp>
      <p:sp>
        <p:nvSpPr>
          <p:cNvPr id="2" name="Title 1"/>
          <p:cNvSpPr>
            <a:spLocks noGrp="1"/>
          </p:cNvSpPr>
          <p:nvPr>
            <p:ph type="title" idx="4294967295"/>
          </p:nvPr>
        </p:nvSpPr>
        <p:spPr>
          <a:xfrm>
            <a:off x="914400" y="838200"/>
            <a:ext cx="4724400" cy="762000"/>
          </a:xfrm>
        </p:spPr>
        <p:txBody>
          <a:bodyPr/>
          <a:lstStyle/>
          <a:p>
            <a:r>
              <a:rPr lang="en-US" dirty="0" smtClean="0"/>
              <a:t>Overview</a:t>
            </a:r>
            <a:endParaRPr lang="en-US" dirty="0"/>
          </a:p>
        </p:txBody>
      </p:sp>
      <p:sp>
        <p:nvSpPr>
          <p:cNvPr id="6" name="Rectangle 5"/>
          <p:cNvSpPr/>
          <p:nvPr/>
        </p:nvSpPr>
        <p:spPr>
          <a:xfrm>
            <a:off x="914400" y="1752600"/>
            <a:ext cx="7315200" cy="2031325"/>
          </a:xfrm>
          <a:prstGeom prst="rect">
            <a:avLst/>
          </a:prstGeom>
        </p:spPr>
        <p:txBody>
          <a:bodyPr wrap="square">
            <a:spAutoFit/>
          </a:bodyPr>
          <a:lstStyle/>
          <a:p>
            <a:r>
              <a:rPr lang="en-US" dirty="0"/>
              <a:t>By the end of this week, you will be able to</a:t>
            </a:r>
            <a:r>
              <a:rPr lang="en-US" dirty="0" smtClean="0"/>
              <a:t>:</a:t>
            </a:r>
          </a:p>
          <a:p>
            <a:endParaRPr lang="en-US" dirty="0"/>
          </a:p>
          <a:p>
            <a:pPr marL="285750" indent="-285750">
              <a:buFont typeface="Wingdings" panose="05000000000000000000" pitchFamily="2" charset="2"/>
              <a:buChar char="q"/>
            </a:pPr>
            <a:r>
              <a:rPr lang="en-US" dirty="0" smtClean="0"/>
              <a:t>Define the meaning and scope of system </a:t>
            </a:r>
            <a:r>
              <a:rPr lang="en-US" dirty="0"/>
              <a:t>administration</a:t>
            </a:r>
          </a:p>
          <a:p>
            <a:pPr marL="285750" indent="-285750">
              <a:buFont typeface="Wingdings" panose="05000000000000000000" pitchFamily="2" charset="2"/>
              <a:buChar char="q"/>
            </a:pPr>
            <a:r>
              <a:rPr lang="en-US" dirty="0" smtClean="0"/>
              <a:t>Describe the importance </a:t>
            </a:r>
            <a:r>
              <a:rPr lang="en-US" dirty="0"/>
              <a:t>of system administration to information security</a:t>
            </a:r>
          </a:p>
          <a:p>
            <a:pPr marL="285750" indent="-285750">
              <a:buFont typeface="Wingdings" panose="05000000000000000000" pitchFamily="2" charset="2"/>
              <a:buChar char="q"/>
            </a:pPr>
            <a:r>
              <a:rPr lang="en-US" dirty="0" smtClean="0"/>
              <a:t>Enumerate and use general </a:t>
            </a:r>
            <a:r>
              <a:rPr lang="en-US" dirty="0"/>
              <a:t>system administration facilities provided by enterprise software</a:t>
            </a:r>
            <a:endParaRPr lang="en-US" dirty="0"/>
          </a:p>
        </p:txBody>
      </p:sp>
    </p:spTree>
    <p:extLst>
      <p:ext uri="{BB962C8B-B14F-4D97-AF65-F5344CB8AC3E}">
        <p14:creationId xmlns:p14="http://schemas.microsoft.com/office/powerpoint/2010/main" val="15033763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5</a:t>
            </a:fld>
            <a:endParaRPr lang="en-US"/>
          </a:p>
        </p:txBody>
      </p:sp>
      <p:sp>
        <p:nvSpPr>
          <p:cNvPr id="2" name="Title 1"/>
          <p:cNvSpPr>
            <a:spLocks noGrp="1"/>
          </p:cNvSpPr>
          <p:nvPr>
            <p:ph type="title" idx="4294967295"/>
          </p:nvPr>
        </p:nvSpPr>
        <p:spPr>
          <a:xfrm>
            <a:off x="304800" y="873125"/>
            <a:ext cx="8610600" cy="727075"/>
          </a:xfrm>
        </p:spPr>
        <p:txBody>
          <a:bodyPr>
            <a:normAutofit/>
          </a:bodyPr>
          <a:lstStyle/>
          <a:p>
            <a:r>
              <a:rPr lang="en-US" sz="4000" dirty="0" smtClean="0"/>
              <a:t>Introduction to </a:t>
            </a:r>
            <a:r>
              <a:rPr lang="en-US" sz="4000" dirty="0" smtClean="0"/>
              <a:t>System </a:t>
            </a:r>
            <a:r>
              <a:rPr lang="en-US" sz="4000" dirty="0" smtClean="0"/>
              <a:t>A</a:t>
            </a:r>
            <a:r>
              <a:rPr lang="en-US" sz="4000" dirty="0" smtClean="0"/>
              <a:t>dministration</a:t>
            </a:r>
            <a:endParaRPr lang="en-US" sz="4000" dirty="0"/>
          </a:p>
        </p:txBody>
      </p:sp>
      <p:sp>
        <p:nvSpPr>
          <p:cNvPr id="3" name="Content Placeholder 2"/>
          <p:cNvSpPr>
            <a:spLocks noGrp="1"/>
          </p:cNvSpPr>
          <p:nvPr>
            <p:ph sz="quarter" idx="4294967295"/>
          </p:nvPr>
        </p:nvSpPr>
        <p:spPr>
          <a:xfrm>
            <a:off x="838200" y="1676400"/>
            <a:ext cx="8001000" cy="4800600"/>
          </a:xfrm>
        </p:spPr>
        <p:txBody>
          <a:bodyPr>
            <a:noAutofit/>
          </a:bodyPr>
          <a:lstStyle/>
          <a:p>
            <a:r>
              <a:rPr lang="en-US" sz="1800" dirty="0" smtClean="0"/>
              <a:t>A </a:t>
            </a:r>
            <a:r>
              <a:rPr lang="en-US" sz="1800" dirty="0" smtClean="0"/>
              <a:t>set of functions that </a:t>
            </a:r>
          </a:p>
          <a:p>
            <a:pPr lvl="1"/>
            <a:r>
              <a:rPr lang="en-US" sz="1800" dirty="0" smtClean="0"/>
              <a:t>provides support services</a:t>
            </a:r>
          </a:p>
          <a:p>
            <a:pPr lvl="1"/>
            <a:r>
              <a:rPr lang="en-US" sz="1800" dirty="0" smtClean="0"/>
              <a:t>ensures reliable operations</a:t>
            </a:r>
          </a:p>
          <a:p>
            <a:pPr lvl="1"/>
            <a:r>
              <a:rPr lang="en-US" sz="1800" dirty="0" smtClean="0"/>
              <a:t>promotes efficient use of the system</a:t>
            </a:r>
          </a:p>
          <a:p>
            <a:pPr lvl="1"/>
            <a:r>
              <a:rPr lang="en-US" sz="1800" dirty="0" smtClean="0"/>
              <a:t>ensures that prescribed service-quality objectives are met</a:t>
            </a:r>
          </a:p>
          <a:p>
            <a:endParaRPr lang="en-US" sz="1800" dirty="0" smtClean="0"/>
          </a:p>
          <a:p>
            <a:r>
              <a:rPr lang="en-US" sz="1800" dirty="0" smtClean="0"/>
              <a:t>System administration functions</a:t>
            </a:r>
          </a:p>
          <a:p>
            <a:pPr lvl="1"/>
            <a:r>
              <a:rPr lang="en-US" sz="1800" dirty="0" smtClean="0"/>
              <a:t>installation, configuration and maintenance</a:t>
            </a:r>
          </a:p>
          <a:p>
            <a:pPr lvl="2"/>
            <a:r>
              <a:rPr lang="en-US" sz="1800" dirty="0" smtClean="0"/>
              <a:t>network equipment (switches, routers, DHCP, DNS servers etc)</a:t>
            </a:r>
          </a:p>
          <a:p>
            <a:pPr lvl="2"/>
            <a:r>
              <a:rPr lang="en-US" sz="1800" dirty="0" smtClean="0"/>
              <a:t>computer systems (database systems, email systems, ERP systems </a:t>
            </a:r>
            <a:r>
              <a:rPr lang="en-US" sz="1800" dirty="0" err="1" smtClean="0"/>
              <a:t>etc</a:t>
            </a:r>
            <a:r>
              <a:rPr lang="en-US" sz="1800" dirty="0" smtClean="0"/>
              <a:t>)</a:t>
            </a:r>
            <a:endParaRPr lang="en-US" sz="1800" dirty="0"/>
          </a:p>
        </p:txBody>
      </p:sp>
    </p:spTree>
    <p:extLst>
      <p:ext uri="{BB962C8B-B14F-4D97-AF65-F5344CB8AC3E}">
        <p14:creationId xmlns:p14="http://schemas.microsoft.com/office/powerpoint/2010/main" val="2084043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6</a:t>
            </a:fld>
            <a:endParaRPr lang="en-US"/>
          </a:p>
        </p:txBody>
      </p:sp>
      <p:sp>
        <p:nvSpPr>
          <p:cNvPr id="2" name="Title 1"/>
          <p:cNvSpPr>
            <a:spLocks noGrp="1"/>
          </p:cNvSpPr>
          <p:nvPr>
            <p:ph type="title" idx="4294967295"/>
          </p:nvPr>
        </p:nvSpPr>
        <p:spPr>
          <a:xfrm>
            <a:off x="914400" y="838200"/>
            <a:ext cx="7620000" cy="727075"/>
          </a:xfrm>
        </p:spPr>
        <p:txBody>
          <a:bodyPr>
            <a:normAutofit fontScale="90000"/>
          </a:bodyPr>
          <a:lstStyle/>
          <a:p>
            <a:r>
              <a:rPr lang="en-US" dirty="0" smtClean="0"/>
              <a:t>System </a:t>
            </a:r>
            <a:r>
              <a:rPr lang="en-US" dirty="0" smtClean="0"/>
              <a:t>Administrators</a:t>
            </a:r>
            <a:endParaRPr lang="en-US" dirty="0"/>
          </a:p>
        </p:txBody>
      </p:sp>
      <p:sp>
        <p:nvSpPr>
          <p:cNvPr id="3" name="Content Placeholder 2"/>
          <p:cNvSpPr>
            <a:spLocks noGrp="1"/>
          </p:cNvSpPr>
          <p:nvPr>
            <p:ph sz="quarter" idx="4294967295"/>
          </p:nvPr>
        </p:nvSpPr>
        <p:spPr>
          <a:xfrm>
            <a:off x="838200" y="1676400"/>
            <a:ext cx="7467600" cy="3613150"/>
          </a:xfrm>
        </p:spPr>
        <p:txBody>
          <a:bodyPr>
            <a:normAutofit/>
          </a:bodyPr>
          <a:lstStyle/>
          <a:p>
            <a:r>
              <a:rPr lang="en-US" sz="1800" dirty="0" smtClean="0"/>
              <a:t>Definition</a:t>
            </a:r>
          </a:p>
          <a:p>
            <a:pPr lvl="1"/>
            <a:r>
              <a:rPr lang="en-US" sz="1800" dirty="0" smtClean="0"/>
              <a:t>Person responsible for the day-to-day operation of a technology system</a:t>
            </a:r>
          </a:p>
          <a:p>
            <a:r>
              <a:rPr lang="en-US" sz="1800" dirty="0" smtClean="0"/>
              <a:t>First line of defense</a:t>
            </a:r>
          </a:p>
          <a:p>
            <a:pPr lvl="1"/>
            <a:r>
              <a:rPr lang="en-US" sz="1800" dirty="0" smtClean="0"/>
              <a:t>System administrators secure critical information systems</a:t>
            </a:r>
          </a:p>
          <a:p>
            <a:r>
              <a:rPr lang="en-US" sz="1800" dirty="0" smtClean="0"/>
              <a:t>May also be system security officers</a:t>
            </a:r>
          </a:p>
          <a:p>
            <a:pPr lvl="1"/>
            <a:r>
              <a:rPr lang="en-US" sz="1800" dirty="0" smtClean="0"/>
              <a:t>Person responsible for writing, enforcing and reviewing security operating procedures</a:t>
            </a:r>
          </a:p>
          <a:p>
            <a:r>
              <a:rPr lang="en-US" sz="1800" dirty="0" smtClean="0"/>
              <a:t>Some of the most important IT personnel in an organization</a:t>
            </a:r>
          </a:p>
          <a:p>
            <a:pPr lvl="1"/>
            <a:r>
              <a:rPr lang="en-US" sz="1800" dirty="0" smtClean="0"/>
              <a:t>Keep IT humming</a:t>
            </a:r>
          </a:p>
        </p:txBody>
      </p:sp>
    </p:spTree>
    <p:extLst>
      <p:ext uri="{BB962C8B-B14F-4D97-AF65-F5344CB8AC3E}">
        <p14:creationId xmlns:p14="http://schemas.microsoft.com/office/powerpoint/2010/main" val="3944869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7</a:t>
            </a:fld>
            <a:endParaRPr lang="en-US"/>
          </a:p>
        </p:txBody>
      </p:sp>
      <p:sp>
        <p:nvSpPr>
          <p:cNvPr id="2" name="Title 1"/>
          <p:cNvSpPr>
            <a:spLocks noGrp="1"/>
          </p:cNvSpPr>
          <p:nvPr>
            <p:ph type="title" idx="4294967295"/>
          </p:nvPr>
        </p:nvSpPr>
        <p:spPr>
          <a:xfrm>
            <a:off x="838200" y="873125"/>
            <a:ext cx="7620000" cy="727075"/>
          </a:xfrm>
        </p:spPr>
        <p:txBody>
          <a:bodyPr>
            <a:normAutofit fontScale="90000"/>
          </a:bodyPr>
          <a:lstStyle/>
          <a:p>
            <a:r>
              <a:rPr lang="en-US" dirty="0" err="1" smtClean="0"/>
              <a:t>SysAdmin</a:t>
            </a:r>
            <a:r>
              <a:rPr lang="en-US" dirty="0" smtClean="0"/>
              <a:t> and InfoSec</a:t>
            </a:r>
            <a:endParaRPr lang="en-US" dirty="0"/>
          </a:p>
        </p:txBody>
      </p:sp>
      <p:grpSp>
        <p:nvGrpSpPr>
          <p:cNvPr id="11" name="Group 10"/>
          <p:cNvGrpSpPr/>
          <p:nvPr/>
        </p:nvGrpSpPr>
        <p:grpSpPr>
          <a:xfrm>
            <a:off x="533400" y="1752600"/>
            <a:ext cx="7924800" cy="4572000"/>
            <a:chOff x="457200" y="2057400"/>
            <a:chExt cx="7924800" cy="457200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057400"/>
              <a:ext cx="6272212" cy="3945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ounded Rectangular Callout 7"/>
            <p:cNvSpPr/>
            <p:nvPr/>
          </p:nvSpPr>
          <p:spPr>
            <a:xfrm>
              <a:off x="5791200" y="2286000"/>
              <a:ext cx="2590800" cy="1295400"/>
            </a:xfrm>
            <a:prstGeom prst="wedgeRoundRectCallout">
              <a:avLst>
                <a:gd name="adj1" fmla="val -81456"/>
                <a:gd name="adj2" fmla="val -15562"/>
                <a:gd name="adj3" fmla="val 16667"/>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a:solidFill>
                    <a:schemeClr val="tx1"/>
                  </a:solidFill>
                </a:rPr>
                <a:t>Use appropriate file permissions:  Ensure that unauthorized people cannot not read or copy transcripts</a:t>
              </a:r>
            </a:p>
          </p:txBody>
        </p:sp>
        <p:sp>
          <p:nvSpPr>
            <p:cNvPr id="9" name="Rounded Rectangular Callout 8"/>
            <p:cNvSpPr/>
            <p:nvPr/>
          </p:nvSpPr>
          <p:spPr>
            <a:xfrm>
              <a:off x="3657600" y="5638800"/>
              <a:ext cx="2286000" cy="990600"/>
            </a:xfrm>
            <a:prstGeom prst="wedgeRoundRectCallout">
              <a:avLst>
                <a:gd name="adj1" fmla="val 50226"/>
                <a:gd name="adj2" fmla="val -91708"/>
                <a:gd name="adj3" fmla="val 16667"/>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a:solidFill>
                    <a:schemeClr val="tx1"/>
                  </a:solidFill>
                </a:rPr>
                <a:t>Anticipate failures:  Prevent the hardware failure from affecting end users</a:t>
              </a:r>
            </a:p>
          </p:txBody>
        </p:sp>
        <p:sp>
          <p:nvSpPr>
            <p:cNvPr id="10" name="Rounded Rectangular Callout 9"/>
            <p:cNvSpPr/>
            <p:nvPr/>
          </p:nvSpPr>
          <p:spPr>
            <a:xfrm>
              <a:off x="457200" y="3962400"/>
              <a:ext cx="1676400" cy="838200"/>
            </a:xfrm>
            <a:prstGeom prst="wedgeRoundRectCallout">
              <a:avLst>
                <a:gd name="adj1" fmla="val 29220"/>
                <a:gd name="adj2" fmla="val 90735"/>
                <a:gd name="adj3" fmla="val 16667"/>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a:solidFill>
                    <a:schemeClr val="tx1"/>
                  </a:solidFill>
                </a:rPr>
                <a:t>Monitor file and system changes</a:t>
              </a:r>
            </a:p>
          </p:txBody>
        </p:sp>
      </p:grpSp>
    </p:spTree>
    <p:extLst>
      <p:ext uri="{BB962C8B-B14F-4D97-AF65-F5344CB8AC3E}">
        <p14:creationId xmlns:p14="http://schemas.microsoft.com/office/powerpoint/2010/main" val="3570015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8</a:t>
            </a:fld>
            <a:endParaRPr lang="en-US"/>
          </a:p>
        </p:txBody>
      </p:sp>
      <p:sp>
        <p:nvSpPr>
          <p:cNvPr id="3" name="Title 1"/>
          <p:cNvSpPr txBox="1">
            <a:spLocks/>
          </p:cNvSpPr>
          <p:nvPr/>
        </p:nvSpPr>
        <p:spPr>
          <a:xfrm>
            <a:off x="685800" y="838200"/>
            <a:ext cx="8001000" cy="838200"/>
          </a:xfrm>
          <a:prstGeom prst="rect">
            <a:avLst/>
          </a:prstGeom>
        </p:spPr>
        <p:txBody>
          <a:bodyPr vert="horz" lIns="91440" tIns="45720" rIns="91440" bIns="45720" rtlCol="0" anchor="ctr">
            <a:normAutofit fontScale="90000"/>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sz="4000" dirty="0" smtClean="0"/>
              <a:t>Common system administration tasks</a:t>
            </a:r>
            <a:endParaRPr lang="en-US" sz="4000" dirty="0"/>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0" y="2716530"/>
            <a:ext cx="4343400" cy="2388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1371600" y="1752600"/>
            <a:ext cx="6151123" cy="4550923"/>
          </a:xfrm>
          <a:prstGeom prst="ellipse">
            <a:avLst/>
          </a:prstGeom>
          <a:noFill/>
          <a:ln w="762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352800" y="3505200"/>
            <a:ext cx="184731" cy="369332"/>
          </a:xfrm>
          <a:prstGeom prst="rect">
            <a:avLst/>
          </a:prstGeom>
          <a:noFill/>
        </p:spPr>
        <p:txBody>
          <a:bodyPr wrap="none" rtlCol="0">
            <a:spAutoFit/>
          </a:bodyPr>
          <a:lstStyle/>
          <a:p>
            <a:endParaRPr lang="en-US" dirty="0"/>
          </a:p>
        </p:txBody>
      </p:sp>
      <p:grpSp>
        <p:nvGrpSpPr>
          <p:cNvPr id="9" name="Group 8"/>
          <p:cNvGrpSpPr/>
          <p:nvPr/>
        </p:nvGrpSpPr>
        <p:grpSpPr>
          <a:xfrm>
            <a:off x="5185502" y="1756804"/>
            <a:ext cx="1062898" cy="779416"/>
            <a:chOff x="3931121" y="2101"/>
            <a:chExt cx="1062898" cy="779416"/>
          </a:xfrm>
          <a:solidFill>
            <a:schemeClr val="bg2"/>
          </a:solidFill>
        </p:grpSpPr>
        <p:sp>
          <p:nvSpPr>
            <p:cNvPr id="31" name="Rectangle 30"/>
            <p:cNvSpPr/>
            <p:nvPr/>
          </p:nvSpPr>
          <p:spPr>
            <a:xfrm>
              <a:off x="3931121" y="2101"/>
              <a:ext cx="1062898" cy="779416"/>
            </a:xfrm>
            <a:prstGeom prst="rect">
              <a:avLst/>
            </a:prstGeom>
            <a:grp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2" name="Rectangle 31"/>
            <p:cNvSpPr/>
            <p:nvPr/>
          </p:nvSpPr>
          <p:spPr>
            <a:xfrm>
              <a:off x="3931121" y="2101"/>
              <a:ext cx="1062898" cy="779416"/>
            </a:xfrm>
            <a:prstGeom prst="rect">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Installation</a:t>
              </a:r>
              <a:endParaRPr lang="en-US" sz="1600" kern="1200" dirty="0"/>
            </a:p>
          </p:txBody>
        </p:sp>
      </p:grpSp>
      <p:grpSp>
        <p:nvGrpSpPr>
          <p:cNvPr id="10" name="Group 9"/>
          <p:cNvGrpSpPr/>
          <p:nvPr/>
        </p:nvGrpSpPr>
        <p:grpSpPr>
          <a:xfrm>
            <a:off x="6491530" y="2844076"/>
            <a:ext cx="1326754" cy="779416"/>
            <a:chOff x="4886465" y="1089373"/>
            <a:chExt cx="1326754" cy="779416"/>
          </a:xfrm>
        </p:grpSpPr>
        <p:sp>
          <p:nvSpPr>
            <p:cNvPr id="29" name="Rectangle 28"/>
            <p:cNvSpPr/>
            <p:nvPr/>
          </p:nvSpPr>
          <p:spPr>
            <a:xfrm>
              <a:off x="4886465" y="1089373"/>
              <a:ext cx="1326754" cy="77941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0" name="Rectangle 29"/>
            <p:cNvSpPr/>
            <p:nvPr/>
          </p:nvSpPr>
          <p:spPr>
            <a:xfrm>
              <a:off x="4886465" y="1089373"/>
              <a:ext cx="1326754" cy="779416"/>
            </a:xfrm>
            <a:prstGeom prst="rect">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Configuration</a:t>
              </a:r>
              <a:endParaRPr lang="en-US" sz="1600" kern="1200" dirty="0"/>
            </a:p>
          </p:txBody>
        </p:sp>
      </p:grpSp>
      <p:grpSp>
        <p:nvGrpSpPr>
          <p:cNvPr id="11" name="Group 10"/>
          <p:cNvGrpSpPr/>
          <p:nvPr/>
        </p:nvGrpSpPr>
        <p:grpSpPr>
          <a:xfrm>
            <a:off x="6947094" y="4381704"/>
            <a:ext cx="1206306" cy="779416"/>
            <a:chOff x="5342029" y="2627001"/>
            <a:chExt cx="1206306" cy="779416"/>
          </a:xfrm>
        </p:grpSpPr>
        <p:sp>
          <p:nvSpPr>
            <p:cNvPr id="27" name="Rectangle 26"/>
            <p:cNvSpPr/>
            <p:nvPr/>
          </p:nvSpPr>
          <p:spPr>
            <a:xfrm>
              <a:off x="5342029" y="2627001"/>
              <a:ext cx="779416" cy="77941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8" name="Rectangle 27"/>
            <p:cNvSpPr/>
            <p:nvPr/>
          </p:nvSpPr>
          <p:spPr>
            <a:xfrm>
              <a:off x="5342029" y="2627001"/>
              <a:ext cx="1206306" cy="779416"/>
            </a:xfrm>
            <a:prstGeom prst="rect">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Access Control</a:t>
              </a:r>
              <a:endParaRPr lang="en-US" sz="1600" kern="1200" dirty="0"/>
            </a:p>
          </p:txBody>
        </p:sp>
      </p:grpSp>
      <p:grpSp>
        <p:nvGrpSpPr>
          <p:cNvPr id="12" name="Group 11"/>
          <p:cNvGrpSpPr/>
          <p:nvPr/>
        </p:nvGrpSpPr>
        <p:grpSpPr>
          <a:xfrm>
            <a:off x="4992126" y="5621384"/>
            <a:ext cx="1476981" cy="779416"/>
            <a:chOff x="4072862" y="3714281"/>
            <a:chExt cx="779416" cy="779416"/>
          </a:xfrm>
        </p:grpSpPr>
        <p:sp>
          <p:nvSpPr>
            <p:cNvPr id="25" name="Rectangle 24"/>
            <p:cNvSpPr/>
            <p:nvPr/>
          </p:nvSpPr>
          <p:spPr>
            <a:xfrm>
              <a:off x="4072862" y="3714281"/>
              <a:ext cx="779416" cy="77941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6" name="Rectangle 25"/>
            <p:cNvSpPr/>
            <p:nvPr/>
          </p:nvSpPr>
          <p:spPr>
            <a:xfrm>
              <a:off x="4072862" y="3714281"/>
              <a:ext cx="779416" cy="779416"/>
            </a:xfrm>
            <a:prstGeom prst="rect">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User Management</a:t>
              </a:r>
              <a:endParaRPr lang="en-US" sz="1600" kern="1200" dirty="0"/>
            </a:p>
          </p:txBody>
        </p:sp>
      </p:grpSp>
      <p:grpSp>
        <p:nvGrpSpPr>
          <p:cNvPr id="13" name="Group 12"/>
          <p:cNvGrpSpPr/>
          <p:nvPr/>
        </p:nvGrpSpPr>
        <p:grpSpPr>
          <a:xfrm>
            <a:off x="2667000" y="5676507"/>
            <a:ext cx="1135543" cy="779416"/>
            <a:chOff x="2535226" y="3714281"/>
            <a:chExt cx="779416" cy="779416"/>
          </a:xfrm>
          <a:solidFill>
            <a:schemeClr val="bg2"/>
          </a:solidFill>
        </p:grpSpPr>
        <p:sp>
          <p:nvSpPr>
            <p:cNvPr id="23" name="Rectangle 22"/>
            <p:cNvSpPr/>
            <p:nvPr/>
          </p:nvSpPr>
          <p:spPr>
            <a:xfrm>
              <a:off x="2535226" y="3714281"/>
              <a:ext cx="779416" cy="779416"/>
            </a:xfrm>
            <a:prstGeom prst="rect">
              <a:avLst/>
            </a:prstGeom>
            <a:grp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4" name="Rectangle 23"/>
            <p:cNvSpPr/>
            <p:nvPr/>
          </p:nvSpPr>
          <p:spPr>
            <a:xfrm>
              <a:off x="2535226" y="3714281"/>
              <a:ext cx="779416" cy="779416"/>
            </a:xfrm>
            <a:prstGeom prst="rect">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dirty="0" smtClean="0"/>
                <a:t>Reactive</a:t>
              </a:r>
              <a:endParaRPr lang="en-US" sz="1600" kern="1200" dirty="0" smtClean="0"/>
            </a:p>
            <a:p>
              <a:pPr lvl="0" algn="ctr" defTabSz="711200">
                <a:lnSpc>
                  <a:spcPct val="90000"/>
                </a:lnSpc>
                <a:spcBef>
                  <a:spcPct val="0"/>
                </a:spcBef>
                <a:spcAft>
                  <a:spcPct val="35000"/>
                </a:spcAft>
              </a:pPr>
              <a:r>
                <a:rPr lang="en-US" sz="1600" kern="1200" dirty="0" smtClean="0"/>
                <a:t>Monitoring</a:t>
              </a:r>
              <a:endParaRPr lang="en-US" sz="1600" kern="1200" dirty="0" smtClean="0"/>
            </a:p>
          </p:txBody>
        </p:sp>
      </p:grpSp>
      <p:grpSp>
        <p:nvGrpSpPr>
          <p:cNvPr id="14" name="Group 13"/>
          <p:cNvGrpSpPr/>
          <p:nvPr/>
        </p:nvGrpSpPr>
        <p:grpSpPr>
          <a:xfrm>
            <a:off x="914400" y="4381712"/>
            <a:ext cx="1236926" cy="779416"/>
            <a:chOff x="1219199" y="2627009"/>
            <a:chExt cx="1236926" cy="779416"/>
          </a:xfrm>
        </p:grpSpPr>
        <p:sp>
          <p:nvSpPr>
            <p:cNvPr id="21" name="Rectangle 20"/>
            <p:cNvSpPr/>
            <p:nvPr/>
          </p:nvSpPr>
          <p:spPr>
            <a:xfrm>
              <a:off x="1219199" y="2627009"/>
              <a:ext cx="1236926" cy="77941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2" name="Rectangle 21"/>
            <p:cNvSpPr/>
            <p:nvPr/>
          </p:nvSpPr>
          <p:spPr>
            <a:xfrm>
              <a:off x="1219199" y="2627009"/>
              <a:ext cx="1236926" cy="779416"/>
            </a:xfrm>
            <a:prstGeom prst="rect">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Proactive Testing</a:t>
              </a:r>
            </a:p>
          </p:txBody>
        </p:sp>
      </p:grpSp>
      <p:sp>
        <p:nvSpPr>
          <p:cNvPr id="20" name="Rectangle 19"/>
          <p:cNvSpPr/>
          <p:nvPr/>
        </p:nvSpPr>
        <p:spPr>
          <a:xfrm>
            <a:off x="609600" y="2844076"/>
            <a:ext cx="1490821" cy="779416"/>
          </a:xfrm>
          <a:prstGeom prst="rect">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Updates and Patches</a:t>
            </a:r>
          </a:p>
        </p:txBody>
      </p:sp>
      <p:grpSp>
        <p:nvGrpSpPr>
          <p:cNvPr id="16" name="Group 15"/>
          <p:cNvGrpSpPr/>
          <p:nvPr/>
        </p:nvGrpSpPr>
        <p:grpSpPr>
          <a:xfrm>
            <a:off x="2438400" y="1756804"/>
            <a:ext cx="1405798" cy="779416"/>
            <a:chOff x="2023198" y="2101"/>
            <a:chExt cx="1482000" cy="779416"/>
          </a:xfrm>
          <a:solidFill>
            <a:schemeClr val="bg2"/>
          </a:solidFill>
        </p:grpSpPr>
        <p:sp>
          <p:nvSpPr>
            <p:cNvPr id="17" name="Rectangle 16"/>
            <p:cNvSpPr/>
            <p:nvPr/>
          </p:nvSpPr>
          <p:spPr>
            <a:xfrm>
              <a:off x="2344670" y="2101"/>
              <a:ext cx="1160528" cy="779416"/>
            </a:xfrm>
            <a:prstGeom prst="rect">
              <a:avLst/>
            </a:prstGeom>
            <a:grp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8" name="Rectangle 17"/>
            <p:cNvSpPr/>
            <p:nvPr/>
          </p:nvSpPr>
          <p:spPr>
            <a:xfrm>
              <a:off x="2023198" y="2101"/>
              <a:ext cx="1481999" cy="779416"/>
            </a:xfrm>
            <a:prstGeom prst="rect">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Single Points of Failure</a:t>
              </a:r>
            </a:p>
          </p:txBody>
        </p:sp>
      </p:grpSp>
      <p:sp>
        <p:nvSpPr>
          <p:cNvPr id="34" name="Rectangle 33"/>
          <p:cNvSpPr/>
          <p:nvPr/>
        </p:nvSpPr>
        <p:spPr>
          <a:xfrm>
            <a:off x="4712974" y="4914620"/>
            <a:ext cx="2623827" cy="646331"/>
          </a:xfrm>
          <a:prstGeom prst="rect">
            <a:avLst/>
          </a:prstGeom>
        </p:spPr>
        <p:txBody>
          <a:bodyPr wrap="square">
            <a:spAutoFit/>
          </a:bodyPr>
          <a:lstStyle/>
          <a:p>
            <a:r>
              <a:rPr lang="en-US" sz="1200" dirty="0" smtClean="0"/>
              <a:t>MS Windows Systems Center</a:t>
            </a:r>
          </a:p>
          <a:p>
            <a:pPr marL="171450" indent="-171450">
              <a:buFont typeface="Arial" panose="020B0604020202020204" pitchFamily="34" charset="0"/>
              <a:buChar char="•"/>
            </a:pPr>
            <a:r>
              <a:rPr lang="en-US" sz="1200" dirty="0" smtClean="0"/>
              <a:t>Configuration manager (SW)</a:t>
            </a:r>
          </a:p>
          <a:p>
            <a:pPr marL="171450" indent="-171450">
              <a:buFont typeface="Arial" panose="020B0604020202020204" pitchFamily="34" charset="0"/>
              <a:buChar char="•"/>
            </a:pPr>
            <a:r>
              <a:rPr lang="en-US" sz="1200" dirty="0" smtClean="0"/>
              <a:t>Operations center (HW status)</a:t>
            </a:r>
            <a:endParaRPr lang="en-US" sz="1200" dirty="0"/>
          </a:p>
        </p:txBody>
      </p:sp>
      <p:sp>
        <p:nvSpPr>
          <p:cNvPr id="35" name="Rectangle 34"/>
          <p:cNvSpPr/>
          <p:nvPr/>
        </p:nvSpPr>
        <p:spPr>
          <a:xfrm>
            <a:off x="1717106" y="3722648"/>
            <a:ext cx="2052472" cy="461665"/>
          </a:xfrm>
          <a:prstGeom prst="rect">
            <a:avLst/>
          </a:prstGeom>
        </p:spPr>
        <p:txBody>
          <a:bodyPr wrap="square">
            <a:spAutoFit/>
          </a:bodyPr>
          <a:lstStyle/>
          <a:p>
            <a:r>
              <a:rPr lang="en-US" sz="1200" dirty="0"/>
              <a:t>Unix/ </a:t>
            </a:r>
            <a:r>
              <a:rPr lang="en-US" sz="1200" dirty="0" smtClean="0"/>
              <a:t>Linux Utilities</a:t>
            </a:r>
          </a:p>
          <a:p>
            <a:r>
              <a:rPr lang="en-US" sz="1200" dirty="0" smtClean="0"/>
              <a:t>Puppet</a:t>
            </a:r>
            <a:r>
              <a:rPr lang="en-US" sz="1200" dirty="0"/>
              <a:t>, </a:t>
            </a:r>
            <a:r>
              <a:rPr lang="en-US" sz="1200" dirty="0" smtClean="0"/>
              <a:t>Jumpstart</a:t>
            </a:r>
            <a:endParaRPr lang="en-US" sz="1200" dirty="0"/>
          </a:p>
        </p:txBody>
      </p:sp>
    </p:spTree>
    <p:extLst>
      <p:ext uri="{BB962C8B-B14F-4D97-AF65-F5344CB8AC3E}">
        <p14:creationId xmlns:p14="http://schemas.microsoft.com/office/powerpoint/2010/main" val="1507652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9</a:t>
            </a:fld>
            <a:endParaRPr lang="en-US"/>
          </a:p>
        </p:txBody>
      </p:sp>
      <p:pic>
        <p:nvPicPr>
          <p:cNvPr id="8194"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673882"/>
            <a:ext cx="6248400" cy="503171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txBox="1">
            <a:spLocks/>
          </p:cNvSpPr>
          <p:nvPr/>
        </p:nvSpPr>
        <p:spPr>
          <a:xfrm>
            <a:off x="685800" y="838200"/>
            <a:ext cx="8001000" cy="838200"/>
          </a:xfrm>
          <a:prstGeom prst="rect">
            <a:avLst/>
          </a:prstGeom>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sz="4000" dirty="0" smtClean="0"/>
              <a:t>What Difference Can Cloud Computing Make?</a:t>
            </a:r>
            <a:endParaRPr lang="en-US" sz="4000" dirty="0"/>
          </a:p>
        </p:txBody>
      </p:sp>
      <p:sp>
        <p:nvSpPr>
          <p:cNvPr id="3" name="TextBox 2"/>
          <p:cNvSpPr txBox="1"/>
          <p:nvPr/>
        </p:nvSpPr>
        <p:spPr>
          <a:xfrm>
            <a:off x="533400" y="1974771"/>
            <a:ext cx="2133600" cy="3816429"/>
          </a:xfrm>
          <a:prstGeom prst="rect">
            <a:avLst/>
          </a:prstGeom>
          <a:noFill/>
        </p:spPr>
        <p:txBody>
          <a:bodyPr wrap="square" rtlCol="0">
            <a:spAutoFit/>
          </a:bodyPr>
          <a:lstStyle/>
          <a:p>
            <a:r>
              <a:rPr lang="en-US" b="1" dirty="0" smtClean="0"/>
              <a:t>NIST Definition</a:t>
            </a:r>
          </a:p>
          <a:p>
            <a:endParaRPr lang="en-US" sz="1600" dirty="0" smtClean="0"/>
          </a:p>
          <a:p>
            <a:r>
              <a:rPr lang="en-US" sz="1600" dirty="0" smtClean="0"/>
              <a:t>“A model for enabling </a:t>
            </a:r>
            <a:r>
              <a:rPr lang="en-US" sz="1600" dirty="0" smtClean="0">
                <a:solidFill>
                  <a:srgbClr val="FF0000"/>
                </a:solidFill>
              </a:rPr>
              <a:t>ubiquitous, convenient, on-demand</a:t>
            </a:r>
            <a:r>
              <a:rPr lang="en-US" sz="1600" dirty="0" smtClean="0"/>
              <a:t> network access to a </a:t>
            </a:r>
            <a:r>
              <a:rPr lang="en-US" sz="1600" dirty="0" smtClean="0">
                <a:solidFill>
                  <a:srgbClr val="FF0000"/>
                </a:solidFill>
              </a:rPr>
              <a:t>shared</a:t>
            </a:r>
            <a:r>
              <a:rPr lang="en-US" sz="1600" dirty="0" smtClean="0"/>
              <a:t> pool of </a:t>
            </a:r>
            <a:r>
              <a:rPr lang="en-US" sz="1600" dirty="0" smtClean="0">
                <a:solidFill>
                  <a:srgbClr val="FF0000"/>
                </a:solidFill>
              </a:rPr>
              <a:t>configurable</a:t>
            </a:r>
            <a:r>
              <a:rPr lang="en-US" sz="1600" dirty="0" smtClean="0"/>
              <a:t> computing resources than can be </a:t>
            </a:r>
            <a:r>
              <a:rPr lang="en-US" sz="1600" dirty="0" smtClean="0">
                <a:solidFill>
                  <a:srgbClr val="FF0000"/>
                </a:solidFill>
              </a:rPr>
              <a:t>rapidly provisioned </a:t>
            </a:r>
            <a:r>
              <a:rPr lang="en-US" sz="1600" dirty="0" smtClean="0"/>
              <a:t>and released with </a:t>
            </a:r>
            <a:r>
              <a:rPr lang="en-US" sz="1600" dirty="0" smtClean="0">
                <a:solidFill>
                  <a:srgbClr val="FF0000"/>
                </a:solidFill>
              </a:rPr>
              <a:t>minimal management </a:t>
            </a:r>
            <a:r>
              <a:rPr lang="en-US" sz="1600" dirty="0" smtClean="0"/>
              <a:t>effort or service provider interaction.”</a:t>
            </a:r>
            <a:endParaRPr lang="en-US" sz="1600" dirty="0"/>
          </a:p>
        </p:txBody>
      </p:sp>
    </p:spTree>
    <p:extLst>
      <p:ext uri="{BB962C8B-B14F-4D97-AF65-F5344CB8AC3E}">
        <p14:creationId xmlns:p14="http://schemas.microsoft.com/office/powerpoint/2010/main" val="3360469080"/>
      </p:ext>
    </p:extLst>
  </p:cSld>
  <p:clrMapOvr>
    <a:masterClrMapping/>
  </p:clrMapOvr>
  <p:timing>
    <p:tnLst>
      <p:par>
        <p:cTn id="1" dur="indefinite" restart="never" nodeType="tmRoot"/>
      </p:par>
    </p:tnLst>
  </p:timing>
</p:sld>
</file>

<file path=ppt/theme/theme1.xml><?xml version="1.0" encoding="utf-8"?>
<a:theme xmlns:a="http://schemas.openxmlformats.org/drawingml/2006/main" name="nologo_template">
  <a:themeElements>
    <a:clrScheme name="Valpo Colors">
      <a:dk1>
        <a:sysClr val="windowText" lastClr="000000"/>
      </a:dk1>
      <a:lt1>
        <a:sysClr val="window" lastClr="FFFFFF"/>
      </a:lt1>
      <a:dk2>
        <a:srgbClr val="382111"/>
      </a:dk2>
      <a:lt2>
        <a:srgbClr val="FCCC00"/>
      </a:lt2>
      <a:accent1>
        <a:srgbClr val="ADD632"/>
      </a:accent1>
      <a:accent2>
        <a:srgbClr val="847A6C"/>
      </a:accent2>
      <a:accent3>
        <a:srgbClr val="FFD747"/>
      </a:accent3>
      <a:accent4>
        <a:srgbClr val="BB975E"/>
      </a:accent4>
      <a:accent5>
        <a:srgbClr val="B3AB9C"/>
      </a:accent5>
      <a:accent6>
        <a:srgbClr val="8F6F52"/>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ValpoIT603_Week15</Template>
  <TotalTime>4004</TotalTime>
  <Words>2469</Words>
  <Application>Microsoft Office PowerPoint</Application>
  <PresentationFormat>On-screen Show (4:3)</PresentationFormat>
  <Paragraphs>249</Paragraphs>
  <Slides>25</Slides>
  <Notes>3</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nologo_template</vt:lpstr>
      <vt:lpstr>IT-648: IT Risk Management</vt:lpstr>
      <vt:lpstr>Agenda</vt:lpstr>
      <vt:lpstr>Chapter 2</vt:lpstr>
      <vt:lpstr>Overview</vt:lpstr>
      <vt:lpstr>Introduction to System Administration</vt:lpstr>
      <vt:lpstr>System Administrators</vt:lpstr>
      <vt:lpstr>SysAdmin and InfoSec</vt:lpstr>
      <vt:lpstr>PowerPoint Presentation</vt:lpstr>
      <vt:lpstr>PowerPoint Presentation</vt:lpstr>
      <vt:lpstr>PowerPoint Presentation</vt:lpstr>
      <vt:lpstr>Summary</vt:lpstr>
      <vt:lpstr>PowerPoint Presentation</vt:lpstr>
      <vt:lpstr>PowerPoint Presentation</vt:lpstr>
      <vt:lpstr>Example case: T J Maxx</vt:lpstr>
      <vt:lpstr>PowerPoint Presentation</vt:lpstr>
      <vt:lpstr>PowerPoint Presentation</vt:lpstr>
      <vt:lpstr>PowerPoint Presentation</vt:lpstr>
      <vt:lpstr>Design Case</vt:lpstr>
      <vt:lpstr>Design Case</vt:lpstr>
      <vt:lpstr>PowerPoint Presentation</vt:lpstr>
      <vt:lpstr>PowerPoint Presentation</vt:lpstr>
      <vt:lpstr>Hands-on Activity</vt:lpstr>
      <vt:lpstr>PowerPoint Presentation</vt:lpstr>
      <vt:lpstr>PowerPoint Presentation</vt:lpstr>
      <vt:lpstr>For Next Week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Agrawal, Manish</dc:creator>
  <cp:lastModifiedBy>Sonja Streuber</cp:lastModifiedBy>
  <cp:revision>204</cp:revision>
  <dcterms:created xsi:type="dcterms:W3CDTF">2012-09-11T14:18:12Z</dcterms:created>
  <dcterms:modified xsi:type="dcterms:W3CDTF">2017-01-16T17:32:32Z</dcterms:modified>
</cp:coreProperties>
</file>